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9"/>
  </p:notesMasterIdLst>
  <p:handoutMasterIdLst>
    <p:handoutMasterId r:id="rId20"/>
  </p:handoutMasterIdLst>
  <p:sldIdLst>
    <p:sldId id="257" r:id="rId2"/>
    <p:sldId id="262" r:id="rId3"/>
    <p:sldId id="263" r:id="rId4"/>
    <p:sldId id="264" r:id="rId5"/>
    <p:sldId id="266" r:id="rId6"/>
    <p:sldId id="268" r:id="rId7"/>
    <p:sldId id="267" r:id="rId8"/>
    <p:sldId id="269" r:id="rId9"/>
    <p:sldId id="259" r:id="rId10"/>
    <p:sldId id="277" r:id="rId11"/>
    <p:sldId id="275" r:id="rId12"/>
    <p:sldId id="272" r:id="rId13"/>
    <p:sldId id="270" r:id="rId14"/>
    <p:sldId id="271" r:id="rId15"/>
    <p:sldId id="273" r:id="rId16"/>
    <p:sldId id="274" r:id="rId17"/>
    <p:sldId id="261" r:id="rId18"/>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0" userDrawn="1">
          <p15:clr>
            <a:srgbClr val="A4A3A4"/>
          </p15:clr>
        </p15:guide>
        <p15:guide id="2" pos="4944" userDrawn="1">
          <p15:clr>
            <a:srgbClr val="A4A3A4"/>
          </p15:clr>
        </p15:guide>
        <p15:guide id="3" orient="horz" pos="1720" userDrawn="1">
          <p15:clr>
            <a:srgbClr val="A4A3A4"/>
          </p15:clr>
        </p15:guide>
        <p15:guide id="4" orient="horz" pos="1620" userDrawn="1">
          <p15:clr>
            <a:srgbClr val="A4A3A4"/>
          </p15:clr>
        </p15:guide>
        <p15:guide id="5" pos="560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09">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192"/>
    <a:srgbClr val="0044FF"/>
    <a:srgbClr val="2B3D5A"/>
    <a:srgbClr val="F53A71"/>
    <a:srgbClr val="F7D555"/>
    <a:srgbClr val="E88938"/>
    <a:srgbClr val="DA4622"/>
    <a:srgbClr val="752E1E"/>
    <a:srgbClr val="37AFB8"/>
    <a:srgbClr val="283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5170" autoAdjust="0"/>
  </p:normalViewPr>
  <p:slideViewPr>
    <p:cSldViewPr snapToGrid="0" showGuides="1">
      <p:cViewPr varScale="1">
        <p:scale>
          <a:sx n="121" d="100"/>
          <a:sy n="121" d="100"/>
        </p:scale>
        <p:origin x="1280" y="176"/>
      </p:cViewPr>
      <p:guideLst>
        <p:guide orient="horz" pos="3140"/>
        <p:guide pos="4944"/>
        <p:guide orient="horz" pos="1720"/>
        <p:guide orient="horz" pos="1620"/>
        <p:guide pos="560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3234" y="-114"/>
      </p:cViewPr>
      <p:guideLst>
        <p:guide orient="horz" pos="3126"/>
        <p:guide pos="2100"/>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e Shunsuke" userId="f81b39d4-56f1-4eb4-a5da-5a8669f53440" providerId="ADAL" clId="{A0B8F31F-8431-BA4E-9945-3E733DDC611C}"/>
    <pc:docChg chg="addSld delSld modSld">
      <pc:chgData name="Ide Shunsuke" userId="f81b39d4-56f1-4eb4-a5da-5a8669f53440" providerId="ADAL" clId="{A0B8F31F-8431-BA4E-9945-3E733DDC611C}" dt="2024-01-21T05:16:13.274" v="221" actId="20577"/>
      <pc:docMkLst>
        <pc:docMk/>
      </pc:docMkLst>
      <pc:sldChg chg="del">
        <pc:chgData name="Ide Shunsuke" userId="f81b39d4-56f1-4eb4-a5da-5a8669f53440" providerId="ADAL" clId="{A0B8F31F-8431-BA4E-9945-3E733DDC611C}" dt="2024-01-21T05:15:50.491" v="164" actId="2696"/>
        <pc:sldMkLst>
          <pc:docMk/>
          <pc:sldMk cId="1457167860" sldId="276"/>
        </pc:sldMkLst>
      </pc:sldChg>
      <pc:sldChg chg="modSp add mod">
        <pc:chgData name="Ide Shunsuke" userId="f81b39d4-56f1-4eb4-a5da-5a8669f53440" providerId="ADAL" clId="{A0B8F31F-8431-BA4E-9945-3E733DDC611C}" dt="2024-01-21T05:16:13.274" v="221" actId="20577"/>
        <pc:sldMkLst>
          <pc:docMk/>
          <pc:sldMk cId="432323541" sldId="277"/>
        </pc:sldMkLst>
        <pc:spChg chg="mod">
          <ac:chgData name="Ide Shunsuke" userId="f81b39d4-56f1-4eb4-a5da-5a8669f53440" providerId="ADAL" clId="{A0B8F31F-8431-BA4E-9945-3E733DDC611C}" dt="2024-01-21T05:16:13.274" v="221" actId="20577"/>
          <ac:spMkLst>
            <pc:docMk/>
            <pc:sldMk cId="432323541" sldId="277"/>
            <ac:spMk id="3" creationId="{047B7D49-8662-853A-D214-157AB99B16EE}"/>
          </ac:spMkLst>
        </pc:spChg>
        <pc:picChg chg="mod">
          <ac:chgData name="Ide Shunsuke" userId="f81b39d4-56f1-4eb4-a5da-5a8669f53440" providerId="ADAL" clId="{A0B8F31F-8431-BA4E-9945-3E733DDC611C}" dt="2024-01-21T05:13:02.685" v="70" actId="1076"/>
          <ac:picMkLst>
            <pc:docMk/>
            <pc:sldMk cId="432323541" sldId="277"/>
            <ac:picMk id="13" creationId="{19EE5A4D-4B36-366F-3863-32CA2B35E8D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02B6714-7BAF-4DAF-8232-AA0EFD3D7F80}" type="datetimeFigureOut">
              <a:rPr lang="en-US" smtClean="0"/>
              <a:t>1/21/24</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71C4779-9F3B-4023-9A64-72230967F0CF}" type="slidenum">
              <a:rPr lang="en-US" smtClean="0"/>
              <a:t>‹#›</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72E4AE-A23F-4D9F-B4EF-A6ED45CEC049}" type="datetimeFigureOut">
              <a:rPr lang="en-GB" smtClean="0"/>
              <a:t>21/01/2024</a:t>
            </a:fld>
            <a:endParaRPr lang="en-GB"/>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649404-AEEE-4B4E-B616-1BC6E4EEEF5D}" type="slidenum">
              <a:rPr lang="en-GB" smtClean="0"/>
              <a:t>‹#›</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25" y="2555524"/>
            <a:ext cx="8316913" cy="519694"/>
          </a:xfrm>
          <a:prstGeom prst="rect">
            <a:avLst/>
          </a:prstGeom>
        </p:spPr>
        <p:txBody>
          <a:bodyPr lIns="0" anchor="b" anchorCtr="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3200" b="1" kern="1200">
                <a:solidFill>
                  <a:schemeClr val="tx1"/>
                </a:solidFill>
                <a:latin typeface="Calibri" panose="020F0502020204030204" pitchFamily="34" charset="0"/>
                <a:ea typeface="+mj-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GB" dirty="0"/>
              <a:t>Title Slide v. 1 (logo at bottom)</a:t>
            </a:r>
            <a:endParaRPr lang="en-US" dirty="0"/>
          </a:p>
        </p:txBody>
      </p:sp>
      <p:sp>
        <p:nvSpPr>
          <p:cNvPr id="5" name="Text Placeholder 4"/>
          <p:cNvSpPr>
            <a:spLocks noGrp="1"/>
          </p:cNvSpPr>
          <p:nvPr>
            <p:ph type="body" sz="quarter" idx="13" hasCustomPrompt="1"/>
          </p:nvPr>
        </p:nvSpPr>
        <p:spPr>
          <a:xfrm>
            <a:off x="250825" y="321911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364715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6" name="Group 5"/>
          <p:cNvGrpSpPr/>
          <p:nvPr userDrawn="1"/>
        </p:nvGrpSpPr>
        <p:grpSpPr>
          <a:xfrm>
            <a:off x="0" y="4566602"/>
            <a:ext cx="9144000" cy="576898"/>
            <a:chOff x="0" y="4566602"/>
            <a:chExt cx="9144000" cy="576898"/>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4" name="Rectangle 3"/>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826" userDrawn="1">
          <p15:clr>
            <a:srgbClr val="FBAE40"/>
          </p15:clr>
        </p15:guide>
        <p15:guide id="3" pos="5602"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Top">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25" y="2555524"/>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chemeClr val="tx1"/>
                </a:solidFill>
                <a:latin typeface="Calibri" panose="020F0502020204030204" pitchFamily="34" charset="0"/>
                <a:ea typeface="+mj-ea"/>
                <a:cs typeface="Calibri" panose="020F0502020204030204" pitchFamily="34" charset="0"/>
              </a:defRPr>
            </a:lvl1pPr>
          </a:lstStyle>
          <a:p>
            <a:r>
              <a:rPr lang="en-GB" dirty="0"/>
              <a:t>Title Slide v. 2 (logo at top)</a:t>
            </a:r>
          </a:p>
        </p:txBody>
      </p:sp>
      <p:sp>
        <p:nvSpPr>
          <p:cNvPr id="5" name="Text Placeholder 4"/>
          <p:cNvSpPr>
            <a:spLocks noGrp="1"/>
          </p:cNvSpPr>
          <p:nvPr>
            <p:ph type="body" sz="quarter" idx="13" hasCustomPrompt="1"/>
          </p:nvPr>
        </p:nvSpPr>
        <p:spPr>
          <a:xfrm>
            <a:off x="250825" y="321911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3647149"/>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6" name="Group 5"/>
          <p:cNvGrpSpPr/>
          <p:nvPr userDrawn="1"/>
        </p:nvGrpSpPr>
        <p:grpSpPr>
          <a:xfrm>
            <a:off x="0" y="0"/>
            <a:ext cx="9144000" cy="576898"/>
            <a:chOff x="0" y="0"/>
            <a:chExt cx="9144000" cy="576898"/>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9963" cy="576897"/>
            </a:xfrm>
            <a:prstGeom prst="rect">
              <a:avLst/>
            </a:prstGeom>
          </p:spPr>
        </p:pic>
        <p:sp>
          <p:nvSpPr>
            <p:cNvPr id="4" name="Rectangle 3"/>
            <p:cNvSpPr/>
            <p:nvPr userDrawn="1"/>
          </p:nvSpPr>
          <p:spPr>
            <a:xfrm>
              <a:off x="3362325" y="0"/>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567085593"/>
      </p:ext>
    </p:extLst>
  </p:cSld>
  <p:clrMapOvr>
    <a:masterClrMapping/>
  </p:clrMapOvr>
  <p:extLst>
    <p:ext uri="{DCECCB84-F9BA-43D5-87BE-67443E8EF086}">
      <p15:sldGuideLst xmlns:p15="http://schemas.microsoft.com/office/powerpoint/2012/main">
        <p15:guide id="1" pos="158">
          <p15:clr>
            <a:srgbClr val="FBAE40"/>
          </p15:clr>
        </p15:guide>
        <p15:guide id="2" orient="horz" pos="826">
          <p15:clr>
            <a:srgbClr val="FBAE40"/>
          </p15:clr>
        </p15:guide>
        <p15:guide id="3" pos="5602">
          <p15:clr>
            <a:srgbClr val="FBAE40"/>
          </p15:clr>
        </p15:guide>
        <p15:guide id="4" pos="53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400" b="1"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250825" y="779463"/>
            <a:ext cx="8316913" cy="3871118"/>
          </a:xfrm>
          <a:prstGeom prst="rect">
            <a:avLst/>
          </a:prstGeom>
        </p:spPr>
        <p:txBody>
          <a:bodyPr lIns="0"/>
          <a:lstStyle>
            <a:lvl1pPr marL="360000" indent="-179388">
              <a:spcBef>
                <a:spcPts val="1000"/>
              </a:spcBef>
              <a:buClr>
                <a:schemeClr val="tx1"/>
              </a:buClr>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1pPr>
            <a:lvl2pPr marL="540000" indent="-180000">
              <a:buClr>
                <a:schemeClr val="tx1"/>
              </a:buClr>
              <a:buFont typeface="Arial" panose="020B0604020202020204" pitchFamily="34" charset="0"/>
              <a:buChar char="•"/>
              <a:defRPr sz="1800">
                <a:latin typeface="Calibri" panose="020F0502020204030204" pitchFamily="34" charset="0"/>
                <a:cs typeface="Calibri" panose="020F0502020204030204" pitchFamily="34" charset="0"/>
              </a:defRPr>
            </a:lvl2pPr>
            <a:lvl3pPr marL="719138" indent="-179388">
              <a:buClr>
                <a:schemeClr val="tx1"/>
              </a:buClr>
              <a:buFont typeface="Arial" panose="020B0604020202020204" pitchFamily="34" charset="0"/>
              <a:buChar char="•"/>
              <a:defRPr sz="1600">
                <a:latin typeface="Calibri" panose="020F0502020204030204" pitchFamily="34" charset="0"/>
                <a:cs typeface="Calibri" panose="020F0502020204030204" pitchFamily="34" charset="0"/>
              </a:defRPr>
            </a:lvl3pPr>
            <a:lvl4pPr marL="900113" indent="-180975">
              <a:spcBef>
                <a:spcPts val="500"/>
              </a:spcBef>
              <a:buClr>
                <a:schemeClr val="tx1"/>
              </a:buClr>
              <a:buFont typeface="Arial" panose="020B0604020202020204" pitchFamily="34" charset="0"/>
              <a:buChar char="•"/>
              <a:defRPr sz="1400">
                <a:latin typeface="Calibri" panose="020F0502020204030204" pitchFamily="34" charset="0"/>
                <a:cs typeface="Calibri" panose="020F0502020204030204" pitchFamily="34" charset="0"/>
              </a:defRPr>
            </a:lvl4pPr>
            <a:lvl5pPr marL="1080000" indent="-180000">
              <a:spcBef>
                <a:spcPts val="500"/>
              </a:spcBef>
              <a:buClr>
                <a:schemeClr val="tx1"/>
              </a:buClr>
              <a:buFont typeface="Arial" panose="020B0604020202020204" pitchFamily="34" charset="0"/>
              <a:buChar char="•"/>
              <a:defRPr sz="1200">
                <a:latin typeface="Calibri" panose="020F0502020204030204" pitchFamily="34" charset="0"/>
                <a:cs typeface="Calibri" panose="020F0502020204030204" pitchFamily="34" charset="0"/>
              </a:defRPr>
            </a:lvl5pPr>
          </a:lstStyle>
          <a:p>
            <a:pPr lvl="0"/>
            <a:r>
              <a:rPr lang="en-US" dirty="0"/>
              <a:t>Content slide – TCP logo only necessary on first slide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663072"/>
      </p:ext>
    </p:extLst>
  </p:cSld>
  <p:clrMapOvr>
    <a:masterClrMapping/>
  </p:clrMapOvr>
  <p:extLst>
    <p:ext uri="{DCECCB84-F9BA-43D5-87BE-67443E8EF086}">
      <p15:sldGuideLst xmlns:p15="http://schemas.microsoft.com/office/powerpoint/2012/main">
        <p15:guide id="1" orient="horz" pos="146" userDrawn="1">
          <p15:clr>
            <a:srgbClr val="FBAE40"/>
          </p15:clr>
        </p15:guide>
        <p15:guide id="2" pos="158" userDrawn="1">
          <p15:clr>
            <a:srgbClr val="FBAE40"/>
          </p15:clr>
        </p15:guide>
        <p15:guide id="3" orient="horz" pos="1620" userDrawn="1">
          <p15:clr>
            <a:srgbClr val="FBAE40"/>
          </p15:clr>
        </p15:guide>
        <p15:guide id="4" pos="5602" userDrawn="1">
          <p15:clr>
            <a:srgbClr val="FBAE40"/>
          </p15:clr>
        </p15:guide>
        <p15:guide id="5"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400" b="1"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58" y="4420917"/>
            <a:ext cx="6431742" cy="434767"/>
          </a:xfrm>
          <a:prstGeom prst="rect">
            <a:avLst/>
          </a:prstGeom>
        </p:spPr>
        <p:txBody>
          <a:bodyPr lIns="0" anchor="ctr">
            <a:noAutofit/>
          </a:bodyPr>
          <a:lstStyle>
            <a:lvl1pPr marL="0" indent="0">
              <a:buNone/>
              <a:defRPr lang="en-US" sz="1600" b="0"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25" y="728870"/>
            <a:ext cx="8316913" cy="284370"/>
          </a:xfrm>
          <a:prstGeom prst="rect">
            <a:avLst/>
          </a:prstGeom>
        </p:spPr>
        <p:txBody>
          <a:bodyPr/>
          <a:lstStyle>
            <a:lvl1pPr marL="0" indent="0" algn="ctr">
              <a:buNone/>
              <a:def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Graph title, centered</a:t>
            </a:r>
          </a:p>
        </p:txBody>
      </p:sp>
      <p:sp>
        <p:nvSpPr>
          <p:cNvPr id="3" name="Picture Placeholder 2"/>
          <p:cNvSpPr>
            <a:spLocks noGrp="1"/>
          </p:cNvSpPr>
          <p:nvPr>
            <p:ph type="pic" sz="quarter" idx="15"/>
          </p:nvPr>
        </p:nvSpPr>
        <p:spPr>
          <a:xfrm>
            <a:off x="844500" y="1075568"/>
            <a:ext cx="7576458" cy="3053747"/>
          </a:xfrm>
          <a:prstGeom prst="rect">
            <a:avLst/>
          </a:prstGeom>
        </p:spPr>
        <p:txBody>
          <a:bodyPr/>
          <a:lstStyle/>
          <a:p>
            <a:endParaRPr lang="en-GB"/>
          </a:p>
        </p:txBody>
      </p:sp>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25" y="1804726"/>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chemeClr val="tx1"/>
                </a:solidFill>
                <a:latin typeface="Calibri" panose="020F0502020204030204" pitchFamily="34" charset="0"/>
                <a:ea typeface="+mj-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Transition slide – TCP logo on bottom (optional)</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25" y="2339080"/>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1</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596" y="2646651"/>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2</a:t>
            </a:r>
          </a:p>
        </p:txBody>
      </p:sp>
      <p:grpSp>
        <p:nvGrpSpPr>
          <p:cNvPr id="5" name="Group 4"/>
          <p:cNvGrpSpPr/>
          <p:nvPr userDrawn="1"/>
        </p:nvGrpSpPr>
        <p:grpSpPr>
          <a:xfrm>
            <a:off x="0" y="4566602"/>
            <a:ext cx="9144000" cy="576898"/>
            <a:chOff x="0" y="4566602"/>
            <a:chExt cx="9144000" cy="576898"/>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7" name="Rectangle 6"/>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cSld>
  <p:clrMapOvr>
    <a:masterClrMapping/>
  </p:clrMapOvr>
  <p:extLst>
    <p:ext uri="{DCECCB84-F9BA-43D5-87BE-67443E8EF086}">
      <p15:sldGuideLst xmlns:p15="http://schemas.microsoft.com/office/powerpoint/2012/main">
        <p15:guide id="1" pos="158" userDrawn="1">
          <p15:clr>
            <a:srgbClr val="FBAE40"/>
          </p15:clr>
        </p15:guide>
        <p15:guide id="2" pos="53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9" r:id="rId2"/>
    <p:sldLayoutId id="2147483704" r:id="rId3"/>
    <p:sldLayoutId id="2147483703" r:id="rId4"/>
    <p:sldLayoutId id="2147483708" r:id="rId5"/>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16000" indent="-216000" algn="l" defTabSz="914400" rtl="0" eaLnBrk="1" latinLnBrk="0" hangingPunct="1">
        <a:spcBef>
          <a:spcPts val="2200"/>
        </a:spcBef>
        <a:buClr>
          <a:schemeClr val="bg1">
            <a:lumMod val="65000"/>
          </a:schemeClr>
        </a:buClr>
        <a:buSzPct val="100000"/>
        <a:buFont typeface="Calibri" panose="020F0502020204030204" pitchFamily="34" charset="0"/>
        <a:buChar char="•"/>
        <a:defRPr sz="1800" kern="1200">
          <a:solidFill>
            <a:schemeClr val="tx1"/>
          </a:solidFill>
          <a:latin typeface="+mn-lt"/>
          <a:ea typeface="+mn-ea"/>
          <a:cs typeface="+mn-cs"/>
        </a:defRPr>
      </a:lvl1pPr>
      <a:lvl2pPr marL="540000" indent="-180000" algn="l" defTabSz="914400" rtl="0" eaLnBrk="1" latinLnBrk="0" hangingPunct="1">
        <a:spcBef>
          <a:spcPts val="500"/>
        </a:spcBef>
        <a:buClr>
          <a:schemeClr val="bg1">
            <a:lumMod val="65000"/>
          </a:schemeClr>
        </a:buClr>
        <a:buSzPct val="100000"/>
        <a:buFont typeface="Segoe UI" panose="020B0502040204020203" pitchFamily="34" charset="0"/>
        <a:buChar char="-"/>
        <a:defRPr sz="1600" kern="1200">
          <a:solidFill>
            <a:schemeClr val="tx1"/>
          </a:solidFill>
          <a:latin typeface="+mn-lt"/>
          <a:ea typeface="+mn-ea"/>
          <a:cs typeface="+mn-cs"/>
        </a:defRPr>
      </a:lvl2pPr>
      <a:lvl3pPr marL="756000" indent="-180000" algn="l" defTabSz="914400" rtl="0" eaLnBrk="1" latinLnBrk="0" hangingPunct="1">
        <a:spcBef>
          <a:spcPts val="500"/>
        </a:spcBef>
        <a:buClr>
          <a:schemeClr val="bg1">
            <a:lumMod val="75000"/>
          </a:schemeClr>
        </a:buClr>
        <a:buFont typeface="Segoe UI" panose="020B0502040204020203"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TCP on Tokamak Programmes (CTP TCP)</a:t>
            </a:r>
          </a:p>
        </p:txBody>
      </p:sp>
      <p:sp>
        <p:nvSpPr>
          <p:cNvPr id="3" name="Text Placeholder 2"/>
          <p:cNvSpPr>
            <a:spLocks noGrp="1"/>
          </p:cNvSpPr>
          <p:nvPr>
            <p:ph type="body" sz="quarter" idx="13"/>
          </p:nvPr>
        </p:nvSpPr>
        <p:spPr/>
        <p:txBody>
          <a:bodyPr/>
          <a:lstStyle/>
          <a:p>
            <a:r>
              <a:rPr lang="en-GB" dirty="0"/>
              <a:t>Shun Ide-</a:t>
            </a:r>
            <a:r>
              <a:rPr lang="en-GB" dirty="0" err="1"/>
              <a:t>san</a:t>
            </a:r>
            <a:endParaRPr lang="en-GB"/>
          </a:p>
        </p:txBody>
      </p:sp>
      <p:sp>
        <p:nvSpPr>
          <p:cNvPr id="4" name="Text Placeholder 3"/>
          <p:cNvSpPr>
            <a:spLocks noGrp="1"/>
          </p:cNvSpPr>
          <p:nvPr>
            <p:ph type="body" sz="quarter" idx="14"/>
          </p:nvPr>
        </p:nvSpPr>
        <p:spPr/>
        <p:txBody>
          <a:bodyPr/>
          <a:lstStyle/>
          <a:p>
            <a:r>
              <a:rPr lang="en-GB"/>
              <a:t>24-25 January 2024, IEA FUSION POWER CO-ORDINATING COMMITTEE (FPCC)</a:t>
            </a:r>
          </a:p>
          <a:p>
            <a:endParaRPr lang="en-GB"/>
          </a:p>
        </p:txBody>
      </p:sp>
    </p:spTree>
    <p:extLst>
      <p:ext uri="{BB962C8B-B14F-4D97-AF65-F5344CB8AC3E}">
        <p14:creationId xmlns:p14="http://schemas.microsoft.com/office/powerpoint/2010/main" val="81757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06F56-B1B3-6683-7ADA-AC8422F34EB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F2336DC-BE23-402E-4318-9E0A978FD0E8}"/>
              </a:ext>
            </a:extLst>
          </p:cNvPr>
          <p:cNvSpPr>
            <a:spLocks noGrp="1"/>
          </p:cNvSpPr>
          <p:nvPr>
            <p:ph type="body" sz="quarter" idx="12"/>
          </p:nvPr>
        </p:nvSpPr>
        <p:spPr/>
        <p:txBody>
          <a:bodyPr/>
          <a:lstStyle/>
          <a:p>
            <a:r>
              <a:rPr lang="en-GB"/>
              <a:t>Highlights</a:t>
            </a:r>
          </a:p>
        </p:txBody>
      </p:sp>
      <p:sp>
        <p:nvSpPr>
          <p:cNvPr id="3" name="TextBox 2">
            <a:extLst>
              <a:ext uri="{FF2B5EF4-FFF2-40B4-BE49-F238E27FC236}">
                <a16:creationId xmlns:a16="http://schemas.microsoft.com/office/drawing/2014/main" id="{047B7D49-8662-853A-D214-157AB99B16EE}"/>
              </a:ext>
            </a:extLst>
          </p:cNvPr>
          <p:cNvSpPr txBox="1"/>
          <p:nvPr/>
        </p:nvSpPr>
        <p:spPr>
          <a:xfrm>
            <a:off x="250823" y="771775"/>
            <a:ext cx="4025855" cy="4247317"/>
          </a:xfrm>
          <a:prstGeom prst="rect">
            <a:avLst/>
          </a:prstGeom>
          <a:noFill/>
        </p:spPr>
        <p:txBody>
          <a:bodyPr wrap="square">
            <a:spAutoFit/>
          </a:bodyPr>
          <a:lstStyle/>
          <a:p>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Integrated Commissioning of JT-60SA, a large super-conducting tokamak, resumed on May 2033. </a:t>
            </a:r>
          </a:p>
          <a:p>
            <a:endPar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first tokamak plasma of 130 kA was achieved in JT-60SA on 23</a:t>
            </a:r>
            <a:r>
              <a:rPr lang="en-GB"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November 2023.</a:t>
            </a:r>
          </a:p>
          <a:p>
            <a:endPar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in the following days a diverted plasma of 1.2 MA was achieved</a:t>
            </a:r>
            <a:r>
              <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knowledge on wall conditioning/ tokamak plasma start-up with low break-down voltage etc., will contribute to ITER.</a:t>
            </a:r>
          </a:p>
        </p:txBody>
      </p:sp>
      <p:pic>
        <p:nvPicPr>
          <p:cNvPr id="8" name="Picture 7" descr="A red circle with white background&#10;&#10;Description automatically generated">
            <a:extLst>
              <a:ext uri="{FF2B5EF4-FFF2-40B4-BE49-F238E27FC236}">
                <a16:creationId xmlns:a16="http://schemas.microsoft.com/office/drawing/2014/main" id="{904CC758-82AB-20EA-42BB-9D2EF3C964D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117737" y="126542"/>
            <a:ext cx="900000" cy="540000"/>
          </a:xfrm>
          <a:prstGeom prst="rect">
            <a:avLst/>
          </a:prstGeom>
          <a:ln>
            <a:solidFill>
              <a:schemeClr val="tx1"/>
            </a:solidFill>
          </a:ln>
        </p:spPr>
      </p:pic>
      <p:pic>
        <p:nvPicPr>
          <p:cNvPr id="13" name="Picture 12" descr="A blue tunnel with lights&#10;&#10;Description automatically generated">
            <a:extLst>
              <a:ext uri="{FF2B5EF4-FFF2-40B4-BE49-F238E27FC236}">
                <a16:creationId xmlns:a16="http://schemas.microsoft.com/office/drawing/2014/main" id="{19EE5A4D-4B36-366F-3863-32CA2B35E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118" y="771775"/>
            <a:ext cx="4291059" cy="3239522"/>
          </a:xfrm>
          <a:prstGeom prst="rect">
            <a:avLst/>
          </a:prstGeom>
        </p:spPr>
      </p:pic>
    </p:spTree>
    <p:extLst>
      <p:ext uri="{BB962C8B-B14F-4D97-AF65-F5344CB8AC3E}">
        <p14:creationId xmlns:p14="http://schemas.microsoft.com/office/powerpoint/2010/main" val="43232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p:txBody>
      </p:sp>
      <p:sp>
        <p:nvSpPr>
          <p:cNvPr id="3" name="TextBox 2">
            <a:extLst>
              <a:ext uri="{FF2B5EF4-FFF2-40B4-BE49-F238E27FC236}">
                <a16:creationId xmlns:a16="http://schemas.microsoft.com/office/drawing/2014/main" id="{579E3773-FE1A-BD1E-F496-1A788E755688}"/>
              </a:ext>
            </a:extLst>
          </p:cNvPr>
          <p:cNvSpPr txBox="1"/>
          <p:nvPr/>
        </p:nvSpPr>
        <p:spPr>
          <a:xfrm>
            <a:off x="250824" y="771775"/>
            <a:ext cx="5684665" cy="1200329"/>
          </a:xfrm>
          <a:prstGeom prst="rect">
            <a:avLst/>
          </a:prstGeom>
          <a:noFill/>
        </p:spPr>
        <p:txBody>
          <a:bodyPr wrap="square">
            <a:spAutoFit/>
          </a:bodyPr>
          <a:lstStyle/>
          <a:p>
            <a:pPr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Joint activities for comparison between equilibrium reconstruction with Japanese and European codes shows a similar behaviour of the plasma shape and centroid evolution on JT-60SA first plasma experiments. </a:t>
            </a:r>
            <a:endParaRPr lang="en-GB" dirty="0"/>
          </a:p>
        </p:txBody>
      </p:sp>
      <p:pic>
        <p:nvPicPr>
          <p:cNvPr id="4" name="Picture 3">
            <a:extLst>
              <a:ext uri="{FF2B5EF4-FFF2-40B4-BE49-F238E27FC236}">
                <a16:creationId xmlns:a16="http://schemas.microsoft.com/office/drawing/2014/main" id="{AB93FDEE-831C-9E9E-8A6E-11A12B64CA1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59868" y="126542"/>
            <a:ext cx="900000" cy="540000"/>
          </a:xfrm>
          <a:prstGeom prst="rect">
            <a:avLst/>
          </a:prstGeom>
          <a:ln>
            <a:noFill/>
          </a:ln>
        </p:spPr>
      </p:pic>
      <p:pic>
        <p:nvPicPr>
          <p:cNvPr id="7" name="Picture 6" descr="A red circle with white background&#10;&#10;Description automatically generated">
            <a:extLst>
              <a:ext uri="{FF2B5EF4-FFF2-40B4-BE49-F238E27FC236}">
                <a16:creationId xmlns:a16="http://schemas.microsoft.com/office/drawing/2014/main" id="{76091A8C-B917-4E75-1D79-8CE1924E16B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037082" y="126542"/>
            <a:ext cx="900000" cy="540000"/>
          </a:xfrm>
          <a:prstGeom prst="rect">
            <a:avLst/>
          </a:prstGeom>
          <a:ln>
            <a:solidFill>
              <a:schemeClr val="tx1"/>
            </a:solidFill>
          </a:ln>
        </p:spPr>
      </p:pic>
      <p:pic>
        <p:nvPicPr>
          <p:cNvPr id="6" name="Picture 5" descr="A screen shot of a diagram&#10;&#10;Description automatically generated">
            <a:extLst>
              <a:ext uri="{FF2B5EF4-FFF2-40B4-BE49-F238E27FC236}">
                <a16:creationId xmlns:a16="http://schemas.microsoft.com/office/drawing/2014/main" id="{D8D2C361-1877-F431-F293-6E6114EE3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458" y="1312873"/>
            <a:ext cx="2450816" cy="3794287"/>
          </a:xfrm>
          <a:prstGeom prst="rect">
            <a:avLst/>
          </a:prstGeom>
        </p:spPr>
      </p:pic>
      <p:sp>
        <p:nvSpPr>
          <p:cNvPr id="9" name="TextBox 8">
            <a:extLst>
              <a:ext uri="{FF2B5EF4-FFF2-40B4-BE49-F238E27FC236}">
                <a16:creationId xmlns:a16="http://schemas.microsoft.com/office/drawing/2014/main" id="{35969E26-39AA-7DC9-6EE8-DAF7151EA540}"/>
              </a:ext>
            </a:extLst>
          </p:cNvPr>
          <p:cNvSpPr txBox="1"/>
          <p:nvPr/>
        </p:nvSpPr>
        <p:spPr>
          <a:xfrm>
            <a:off x="6198143" y="666542"/>
            <a:ext cx="2607409" cy="646331"/>
          </a:xfrm>
          <a:prstGeom prst="rect">
            <a:avLst/>
          </a:prstGeom>
          <a:noFill/>
        </p:spPr>
        <p:txBody>
          <a:bodyPr wrap="square">
            <a:spAutoFit/>
          </a:bodyPr>
          <a:lstStyle/>
          <a:p>
            <a:r>
              <a:rPr lang="en-GB" sz="1800" dirty="0">
                <a:solidFill>
                  <a:srgbClr val="376192"/>
                </a:solidFill>
                <a:effectLst/>
                <a:latin typeface="Calibri" panose="020F0502020204030204" pitchFamily="34" charset="0"/>
                <a:cs typeface="Calibri" panose="020F0502020204030204" pitchFamily="34" charset="0"/>
              </a:rPr>
              <a:t>Plasma boundary and 𝑹</a:t>
            </a:r>
            <a:r>
              <a:rPr lang="en-GB" sz="1200" dirty="0">
                <a:solidFill>
                  <a:srgbClr val="376192"/>
                </a:solidFill>
                <a:effectLst/>
                <a:latin typeface="Calibri" panose="020F0502020204030204" pitchFamily="34" charset="0"/>
                <a:cs typeface="Calibri" panose="020F0502020204030204" pitchFamily="34" charset="0"/>
              </a:rPr>
              <a:t>𝒑</a:t>
            </a:r>
            <a:r>
              <a:rPr lang="en-GB" sz="1800" dirty="0">
                <a:solidFill>
                  <a:srgbClr val="376192"/>
                </a:solidFill>
                <a:effectLst/>
                <a:latin typeface="Calibri" panose="020F0502020204030204" pitchFamily="34" charset="0"/>
                <a:cs typeface="Calibri" panose="020F0502020204030204" pitchFamily="34" charset="0"/>
              </a:rPr>
              <a:t>, 𝒁</a:t>
            </a:r>
            <a:r>
              <a:rPr lang="en-GB" sz="1200" dirty="0">
                <a:solidFill>
                  <a:srgbClr val="376192"/>
                </a:solidFill>
                <a:effectLst/>
                <a:latin typeface="Calibri" panose="020F0502020204030204" pitchFamily="34" charset="0"/>
                <a:cs typeface="Calibri" panose="020F0502020204030204" pitchFamily="34" charset="0"/>
              </a:rPr>
              <a:t>𝒑 </a:t>
            </a:r>
            <a:r>
              <a:rPr lang="en-GB" sz="1800" dirty="0">
                <a:solidFill>
                  <a:srgbClr val="376192"/>
                </a:solidFill>
                <a:effectLst/>
                <a:latin typeface="Calibri" panose="020F0502020204030204" pitchFamily="34" charset="0"/>
                <a:cs typeface="Calibri" panose="020F0502020204030204" pitchFamily="34" charset="0"/>
              </a:rPr>
              <a:t>and 𝑰</a:t>
            </a:r>
            <a:r>
              <a:rPr lang="en-GB" sz="1200" dirty="0">
                <a:solidFill>
                  <a:srgbClr val="376192"/>
                </a:solidFill>
                <a:effectLst/>
                <a:latin typeface="Calibri" panose="020F0502020204030204" pitchFamily="34" charset="0"/>
                <a:cs typeface="Calibri" panose="020F0502020204030204" pitchFamily="34" charset="0"/>
              </a:rPr>
              <a:t>𝒑 </a:t>
            </a:r>
            <a:r>
              <a:rPr lang="en-GB" sz="1800" dirty="0">
                <a:solidFill>
                  <a:srgbClr val="376192"/>
                </a:solidFill>
                <a:effectLst/>
                <a:latin typeface="Calibri" panose="020F0502020204030204" pitchFamily="34" charset="0"/>
                <a:cs typeface="Calibri" panose="020F0502020204030204" pitchFamily="34" charset="0"/>
              </a:rPr>
              <a:t>reconstruction </a:t>
            </a:r>
            <a:endParaRPr lang="en-GB" dirty="0">
              <a:solidFill>
                <a:srgbClr val="376192"/>
              </a:solidFill>
              <a:effectLst/>
              <a:latin typeface="Calibri" panose="020F0502020204030204" pitchFamily="34" charset="0"/>
              <a:cs typeface="Calibri" panose="020F0502020204030204" pitchFamily="34" charset="0"/>
            </a:endParaRPr>
          </a:p>
        </p:txBody>
      </p:sp>
      <p:pic>
        <p:nvPicPr>
          <p:cNvPr id="13" name="Picture 12" descr="A graph of pulse&#10;&#10;Description automatically generated">
            <a:extLst>
              <a:ext uri="{FF2B5EF4-FFF2-40B4-BE49-F238E27FC236}">
                <a16:creationId xmlns:a16="http://schemas.microsoft.com/office/drawing/2014/main" id="{76C95079-8EAF-5748-CE15-3E9D958901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27" y="2106274"/>
            <a:ext cx="5150575" cy="2883409"/>
          </a:xfrm>
          <a:prstGeom prst="rect">
            <a:avLst/>
          </a:prstGeom>
        </p:spPr>
      </p:pic>
    </p:spTree>
    <p:extLst>
      <p:ext uri="{BB962C8B-B14F-4D97-AF65-F5344CB8AC3E}">
        <p14:creationId xmlns:p14="http://schemas.microsoft.com/office/powerpoint/2010/main" val="58934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C9041826-88F1-82A8-E040-4FBF78F66A77}"/>
              </a:ext>
            </a:extLst>
          </p:cNvPr>
          <p:cNvSpPr txBox="1"/>
          <p:nvPr/>
        </p:nvSpPr>
        <p:spPr>
          <a:xfrm>
            <a:off x="176989" y="879372"/>
            <a:ext cx="4510411" cy="1477328"/>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KSTAR, operation at β</a:t>
            </a:r>
            <a:r>
              <a:rPr lang="en-GB" sz="18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&gt; 3 was achieved for 15 seconds with fully non-inductive operation in the upper single null carbon divertor and for 50 seconds in the lower single null tungsten divertor. </a:t>
            </a:r>
            <a:endParaRPr lang="en-GB" dirty="0"/>
          </a:p>
        </p:txBody>
      </p:sp>
      <p:pic>
        <p:nvPicPr>
          <p:cNvPr id="4" name="Picture 3">
            <a:extLst>
              <a:ext uri="{FF2B5EF4-FFF2-40B4-BE49-F238E27FC236}">
                <a16:creationId xmlns:a16="http://schemas.microsoft.com/office/drawing/2014/main" id="{3DA2697D-A2AE-89D7-69C4-8EE48C47E8B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857618" y="179158"/>
            <a:ext cx="900000" cy="540000"/>
          </a:xfrm>
          <a:prstGeom prst="rect">
            <a:avLst/>
          </a:prstGeom>
          <a:ln>
            <a:solidFill>
              <a:schemeClr val="tx1"/>
            </a:solidFill>
          </a:ln>
        </p:spPr>
      </p:pic>
      <p:pic>
        <p:nvPicPr>
          <p:cNvPr id="7" name="Picture 6" descr="A close-up of a logo&#10;&#10;Description automatically generated">
            <a:extLst>
              <a:ext uri="{FF2B5EF4-FFF2-40B4-BE49-F238E27FC236}">
                <a16:creationId xmlns:a16="http://schemas.microsoft.com/office/drawing/2014/main" id="{B04A9A24-0F0C-1D91-E52E-D3173D4A4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060" y="4567336"/>
            <a:ext cx="1305956" cy="379638"/>
          </a:xfrm>
          <a:prstGeom prst="rect">
            <a:avLst/>
          </a:prstGeom>
        </p:spPr>
      </p:pic>
      <p:pic>
        <p:nvPicPr>
          <p:cNvPr id="11" name="Picture 10" descr="A logo with a sun and blue text&#10;&#10;Description automatically generated">
            <a:extLst>
              <a:ext uri="{FF2B5EF4-FFF2-40B4-BE49-F238E27FC236}">
                <a16:creationId xmlns:a16="http://schemas.microsoft.com/office/drawing/2014/main" id="{851E2CFB-F668-F664-7D92-86C98A947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65" y="4475541"/>
            <a:ext cx="1066973" cy="456045"/>
          </a:xfrm>
          <a:prstGeom prst="rect">
            <a:avLst/>
          </a:prstGeom>
        </p:spPr>
      </p:pic>
      <p:pic>
        <p:nvPicPr>
          <p:cNvPr id="12" name="Picture 11">
            <a:extLst>
              <a:ext uri="{FF2B5EF4-FFF2-40B4-BE49-F238E27FC236}">
                <a16:creationId xmlns:a16="http://schemas.microsoft.com/office/drawing/2014/main" id="{141CE5E1-A32A-AC46-EE2B-AE43BDEBFC2F}"/>
              </a:ext>
            </a:extLst>
          </p:cNvPr>
          <p:cNvPicPr>
            <a:picLocks/>
          </p:cNvPicPr>
          <p:nvPr/>
        </p:nvPicPr>
        <p:blipFill rotWithShape="1">
          <a:blip r:embed="rId5" cstate="print">
            <a:extLst>
              <a:ext uri="{28A0092B-C50C-407E-A947-70E740481C1C}">
                <a14:useLocalDpi xmlns:a14="http://schemas.microsoft.com/office/drawing/2010/main" val="0"/>
              </a:ext>
            </a:extLst>
          </a:blip>
          <a:srcRect l="-172" t="-2829" r="2803" b="2829"/>
          <a:stretch/>
        </p:blipFill>
        <p:spPr>
          <a:xfrm>
            <a:off x="6767737" y="179158"/>
            <a:ext cx="900000" cy="540000"/>
          </a:xfrm>
          <a:prstGeom prst="rect">
            <a:avLst/>
          </a:prstGeom>
          <a:ln>
            <a:noFill/>
          </a:ln>
        </p:spPr>
      </p:pic>
      <p:pic>
        <p:nvPicPr>
          <p:cNvPr id="16" name="Picture 15"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9091B8FA-1278-3054-8161-59B8A0D0B0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8361" y="1674523"/>
            <a:ext cx="4338650" cy="3334832"/>
          </a:xfrm>
          <a:prstGeom prst="rect">
            <a:avLst/>
          </a:prstGeom>
        </p:spPr>
      </p:pic>
      <p:sp>
        <p:nvSpPr>
          <p:cNvPr id="17" name="TextBox 16">
            <a:extLst>
              <a:ext uri="{FF2B5EF4-FFF2-40B4-BE49-F238E27FC236}">
                <a16:creationId xmlns:a16="http://schemas.microsoft.com/office/drawing/2014/main" id="{3738F012-F5B8-B5A5-4982-9935226B9027}"/>
              </a:ext>
            </a:extLst>
          </p:cNvPr>
          <p:cNvSpPr txBox="1"/>
          <p:nvPr/>
        </p:nvSpPr>
        <p:spPr>
          <a:xfrm>
            <a:off x="5049172" y="881410"/>
            <a:ext cx="3437130" cy="646331"/>
          </a:xfrm>
          <a:prstGeom prst="rect">
            <a:avLst/>
          </a:prstGeom>
          <a:noFill/>
        </p:spPr>
        <p:txBody>
          <a:bodyPr wrap="square" rtlCol="0">
            <a:spAutoFit/>
          </a:bodyPr>
          <a:lstStyle/>
          <a:p>
            <a:pPr algn="just"/>
            <a:r>
              <a:rPr lang="en-GB" sz="1800"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Plasma operation at β</a:t>
            </a:r>
            <a:r>
              <a:rPr lang="en-GB" sz="1800" baseline="-25000"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1800"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 &gt; 3 using different auxiliary heating schemes</a:t>
            </a:r>
            <a:endParaRPr lang="en-GB" dirty="0">
              <a:solidFill>
                <a:srgbClr val="376192"/>
              </a:solidFill>
            </a:endParaRPr>
          </a:p>
        </p:txBody>
      </p:sp>
    </p:spTree>
    <p:extLst>
      <p:ext uri="{BB962C8B-B14F-4D97-AF65-F5344CB8AC3E}">
        <p14:creationId xmlns:p14="http://schemas.microsoft.com/office/powerpoint/2010/main" val="401808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p:txBody>
      </p:sp>
      <p:sp>
        <p:nvSpPr>
          <p:cNvPr id="3" name="TextBox 2">
            <a:extLst>
              <a:ext uri="{FF2B5EF4-FFF2-40B4-BE49-F238E27FC236}">
                <a16:creationId xmlns:a16="http://schemas.microsoft.com/office/drawing/2014/main" id="{579E3773-FE1A-BD1E-F496-1A788E755688}"/>
              </a:ext>
            </a:extLst>
          </p:cNvPr>
          <p:cNvSpPr txBox="1"/>
          <p:nvPr/>
        </p:nvSpPr>
        <p:spPr>
          <a:xfrm>
            <a:off x="250824" y="804009"/>
            <a:ext cx="8542854" cy="646331"/>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Joint experiments on JET with high beta long pulse scenarios observed for the first-time flux-pumping following on the previous results obtained at the ASDEX Upgrade tokamak. </a:t>
            </a:r>
            <a:endParaRPr lang="en-GB" dirty="0"/>
          </a:p>
        </p:txBody>
      </p:sp>
      <p:pic>
        <p:nvPicPr>
          <p:cNvPr id="4" name="Picture 3">
            <a:extLst>
              <a:ext uri="{FF2B5EF4-FFF2-40B4-BE49-F238E27FC236}">
                <a16:creationId xmlns:a16="http://schemas.microsoft.com/office/drawing/2014/main" id="{AB93FDEE-831C-9E9E-8A6E-11A12B64CA1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59868" y="126542"/>
            <a:ext cx="900000" cy="540000"/>
          </a:xfrm>
          <a:prstGeom prst="rect">
            <a:avLst/>
          </a:prstGeom>
          <a:ln>
            <a:noFill/>
          </a:ln>
        </p:spPr>
      </p:pic>
      <p:pic>
        <p:nvPicPr>
          <p:cNvPr id="11" name="Picture 10" descr="A graph showing a pulse&#10;&#10;Description automatically generated with medium confidence">
            <a:extLst>
              <a:ext uri="{FF2B5EF4-FFF2-40B4-BE49-F238E27FC236}">
                <a16:creationId xmlns:a16="http://schemas.microsoft.com/office/drawing/2014/main" id="{32648BC0-7362-65FC-E76A-4FED0B61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64" y="1511222"/>
            <a:ext cx="4678302" cy="3499799"/>
          </a:xfrm>
          <a:prstGeom prst="rect">
            <a:avLst/>
          </a:prstGeom>
        </p:spPr>
      </p:pic>
      <p:sp>
        <p:nvSpPr>
          <p:cNvPr id="12" name="TextBox 11">
            <a:extLst>
              <a:ext uri="{FF2B5EF4-FFF2-40B4-BE49-F238E27FC236}">
                <a16:creationId xmlns:a16="http://schemas.microsoft.com/office/drawing/2014/main" id="{2B39A7C9-2643-A1B0-51A9-A6B1127BE068}"/>
              </a:ext>
            </a:extLst>
          </p:cNvPr>
          <p:cNvSpPr txBox="1"/>
          <p:nvPr/>
        </p:nvSpPr>
        <p:spPr>
          <a:xfrm>
            <a:off x="5872348" y="2381489"/>
            <a:ext cx="2850078" cy="1200329"/>
          </a:xfrm>
          <a:prstGeom prst="rect">
            <a:avLst/>
          </a:prstGeom>
          <a:noFill/>
        </p:spPr>
        <p:txBody>
          <a:bodyPr wrap="square" rtlCol="0">
            <a:spAutoFit/>
          </a:bodyPr>
          <a:lstStyle/>
          <a:p>
            <a:pPr algn="just"/>
            <a:r>
              <a:rPr lang="en-GB" dirty="0">
                <a:solidFill>
                  <a:srgbClr val="376192"/>
                </a:solidFill>
              </a:rPr>
              <a:t>MHD activity spectrogram showing the (1,1) mode that regulates the evolution of the q profile</a:t>
            </a:r>
          </a:p>
        </p:txBody>
      </p:sp>
    </p:spTree>
    <p:extLst>
      <p:ext uri="{BB962C8B-B14F-4D97-AF65-F5344CB8AC3E}">
        <p14:creationId xmlns:p14="http://schemas.microsoft.com/office/powerpoint/2010/main" val="367505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04C76C13-02BE-59E6-98DA-A7C5AA5E1926}"/>
              </a:ext>
            </a:extLst>
          </p:cNvPr>
          <p:cNvSpPr txBox="1"/>
          <p:nvPr/>
        </p:nvSpPr>
        <p:spPr>
          <a:xfrm>
            <a:off x="307798" y="901228"/>
            <a:ext cx="4101482" cy="2585323"/>
          </a:xfrm>
          <a:prstGeom prst="rect">
            <a:avLst/>
          </a:prstGeom>
          <a:noFill/>
        </p:spPr>
        <p:txBody>
          <a:bodyPr wrap="square">
            <a:spAutoFit/>
          </a:bodyPr>
          <a:lstStyle/>
          <a:p>
            <a:pPr algn="just"/>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Repeatable high-performance plasmas achieved in EAST with duration of 403 seconds with the Tungsten Divertor, fully non-inductive plasma with dominant electron heating with no injected torque, good confinement properties, grassy Edge Localised Modes with frequency above 2.5kHz and stationary divertor temperature.</a:t>
            </a:r>
            <a:r>
              <a:rPr lang="en-GB" dirty="0">
                <a:effectLst/>
              </a:rPr>
              <a:t> </a:t>
            </a:r>
            <a:endParaRPr lang="en-GB" dirty="0"/>
          </a:p>
        </p:txBody>
      </p:sp>
      <p:pic>
        <p:nvPicPr>
          <p:cNvPr id="4" name="Picture 3">
            <a:extLst>
              <a:ext uri="{FF2B5EF4-FFF2-40B4-BE49-F238E27FC236}">
                <a16:creationId xmlns:a16="http://schemas.microsoft.com/office/drawing/2014/main" id="{5351EFAF-EEBD-8345-403C-AEE9E0950DF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36837" y="179158"/>
            <a:ext cx="898894" cy="540000"/>
          </a:xfrm>
          <a:prstGeom prst="rect">
            <a:avLst/>
          </a:prstGeom>
          <a:ln>
            <a:noFill/>
          </a:ln>
        </p:spPr>
      </p:pic>
      <p:pic>
        <p:nvPicPr>
          <p:cNvPr id="6" name="Picture 2">
            <a:extLst>
              <a:ext uri="{FF2B5EF4-FFF2-40B4-BE49-F238E27FC236}">
                <a16:creationId xmlns:a16="http://schemas.microsoft.com/office/drawing/2014/main" id="{BA11365F-9E4D-9C77-2420-C36CC15D3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280" y="922159"/>
            <a:ext cx="4728055" cy="38582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NM 2-2-2">
            <a:extLst>
              <a:ext uri="{FF2B5EF4-FFF2-40B4-BE49-F238E27FC236}">
                <a16:creationId xmlns:a16="http://schemas.microsoft.com/office/drawing/2014/main" id="{0E389AC9-8DC0-25E5-F44E-EF481263DA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4966" y="103966"/>
            <a:ext cx="902812" cy="690384"/>
          </a:xfrm>
          <a:prstGeom prst="rect">
            <a:avLst/>
          </a:prstGeom>
          <a:ln>
            <a:noFill/>
          </a:ln>
          <a:effectLst/>
        </p:spPr>
      </p:pic>
    </p:spTree>
    <p:extLst>
      <p:ext uri="{BB962C8B-B14F-4D97-AF65-F5344CB8AC3E}">
        <p14:creationId xmlns:p14="http://schemas.microsoft.com/office/powerpoint/2010/main" val="188237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15F25254-40B1-817D-C20D-E04EA16815E8}"/>
              </a:ext>
            </a:extLst>
          </p:cNvPr>
          <p:cNvSpPr txBox="1"/>
          <p:nvPr/>
        </p:nvSpPr>
        <p:spPr>
          <a:xfrm>
            <a:off x="181706" y="822682"/>
            <a:ext cx="8886093" cy="923330"/>
          </a:xfrm>
          <a:prstGeom prst="rect">
            <a:avLst/>
          </a:prstGeom>
          <a:noFill/>
        </p:spPr>
        <p:txBody>
          <a:bodyPr wrap="square">
            <a:spAutoFit/>
          </a:bodyPr>
          <a:lstStyle/>
          <a:p>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DIII-D completed in 2023 a 40-week run period with many results obtained during a negative triangularity campaign. Key results in preparation of ITER include operation at low power compared with the power required for the L-H transition.</a:t>
            </a:r>
            <a:r>
              <a:rPr lang="en-GB">
                <a:effectLst/>
              </a:rPr>
              <a:t> </a:t>
            </a:r>
            <a:endParaRPr lang="en-GB"/>
          </a:p>
        </p:txBody>
      </p:sp>
      <p:pic>
        <p:nvPicPr>
          <p:cNvPr id="4" name="Picture 3">
            <a:extLst>
              <a:ext uri="{FF2B5EF4-FFF2-40B4-BE49-F238E27FC236}">
                <a16:creationId xmlns:a16="http://schemas.microsoft.com/office/drawing/2014/main" id="{766A485C-2D7B-0062-844E-45B736896488}"/>
              </a:ext>
            </a:extLst>
          </p:cNvPr>
          <p:cNvPicPr>
            <a:picLocks/>
          </p:cNvPicPr>
          <p:nvPr/>
        </p:nvPicPr>
        <p:blipFill rotWithShape="1">
          <a:blip r:embed="rId2" cstate="print">
            <a:extLst>
              <a:ext uri="{28A0092B-C50C-407E-A947-70E740481C1C}">
                <a14:useLocalDpi xmlns:a14="http://schemas.microsoft.com/office/drawing/2010/main" val="0"/>
              </a:ext>
            </a:extLst>
          </a:blip>
          <a:srcRect l="-172" t="-2829" r="2803" b="2829"/>
          <a:stretch/>
        </p:blipFill>
        <p:spPr>
          <a:xfrm>
            <a:off x="7993176" y="126542"/>
            <a:ext cx="900000" cy="540000"/>
          </a:xfrm>
          <a:prstGeom prst="rect">
            <a:avLst/>
          </a:prstGeom>
          <a:ln>
            <a:noFill/>
          </a:ln>
        </p:spPr>
      </p:pic>
      <p:pic>
        <p:nvPicPr>
          <p:cNvPr id="7" name="Picture 6" descr="A diagram of a graph&#10;&#10;Description automatically generated with medium confidence">
            <a:extLst>
              <a:ext uri="{FF2B5EF4-FFF2-40B4-BE49-F238E27FC236}">
                <a16:creationId xmlns:a16="http://schemas.microsoft.com/office/drawing/2014/main" id="{0F5BD92C-C8F4-FC20-36E7-2D4E26EEA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98" y="1813051"/>
            <a:ext cx="4111517" cy="3168876"/>
          </a:xfrm>
          <a:prstGeom prst="rect">
            <a:avLst/>
          </a:prstGeom>
        </p:spPr>
      </p:pic>
      <p:sp>
        <p:nvSpPr>
          <p:cNvPr id="8" name="TextBox 7">
            <a:extLst>
              <a:ext uri="{FF2B5EF4-FFF2-40B4-BE49-F238E27FC236}">
                <a16:creationId xmlns:a16="http://schemas.microsoft.com/office/drawing/2014/main" id="{39EA1D2F-106D-BC38-CFCB-C3D6930619A1}"/>
              </a:ext>
            </a:extLst>
          </p:cNvPr>
          <p:cNvSpPr txBox="1"/>
          <p:nvPr/>
        </p:nvSpPr>
        <p:spPr>
          <a:xfrm>
            <a:off x="5373585" y="2334586"/>
            <a:ext cx="3578968" cy="1477328"/>
          </a:xfrm>
          <a:prstGeom prst="rect">
            <a:avLst/>
          </a:prstGeom>
          <a:noFill/>
        </p:spPr>
        <p:txBody>
          <a:bodyPr wrap="square" rtlCol="0">
            <a:spAutoFit/>
          </a:bodyPr>
          <a:lstStyle/>
          <a:p>
            <a:r>
              <a:rPr lang="en-GB" dirty="0">
                <a:solidFill>
                  <a:srgbClr val="376192"/>
                </a:solidFill>
              </a:rPr>
              <a:t>Operation in DIII-D with negative triangularity plasmas in terms of the Greenwald density limit fraction and confinement quality as compared with the H</a:t>
            </a:r>
            <a:r>
              <a:rPr lang="en-GB" baseline="-25000" dirty="0">
                <a:solidFill>
                  <a:srgbClr val="376192"/>
                </a:solidFill>
              </a:rPr>
              <a:t>98</a:t>
            </a:r>
            <a:r>
              <a:rPr lang="en-GB" dirty="0">
                <a:solidFill>
                  <a:srgbClr val="376192"/>
                </a:solidFill>
              </a:rPr>
              <a:t> scaling</a:t>
            </a:r>
          </a:p>
        </p:txBody>
      </p:sp>
    </p:spTree>
    <p:extLst>
      <p:ext uri="{BB962C8B-B14F-4D97-AF65-F5344CB8AC3E}">
        <p14:creationId xmlns:p14="http://schemas.microsoft.com/office/powerpoint/2010/main" val="176712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96EEE915-ED84-B41B-D15F-31842B868738}"/>
              </a:ext>
            </a:extLst>
          </p:cNvPr>
          <p:cNvSpPr txBox="1"/>
          <p:nvPr/>
        </p:nvSpPr>
        <p:spPr>
          <a:xfrm>
            <a:off x="169984" y="807218"/>
            <a:ext cx="8974016" cy="923330"/>
          </a:xfrm>
          <a:prstGeom prst="rect">
            <a:avLst/>
          </a:prstGeom>
          <a:noFill/>
        </p:spPr>
        <p:txBody>
          <a:bodyPr wrap="square">
            <a:spAutoFit/>
          </a:bodyPr>
          <a:lstStyle/>
          <a:p>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ADITYA-UG experiments include runaway mitigation by Neon impurity seeding as the Neon puffing increases the electron density which increases the required </a:t>
            </a:r>
            <a:r>
              <a:rPr lang="en-GB" sz="18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Dreicer</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electric field substantially reducing the runaway electron energy.</a:t>
            </a:r>
            <a:r>
              <a:rPr lang="en-GB">
                <a:effectLst/>
              </a:rPr>
              <a:t> </a:t>
            </a:r>
            <a:endParaRPr lang="en-GB"/>
          </a:p>
        </p:txBody>
      </p:sp>
      <p:pic>
        <p:nvPicPr>
          <p:cNvPr id="4" name="Picture 3">
            <a:extLst>
              <a:ext uri="{FF2B5EF4-FFF2-40B4-BE49-F238E27FC236}">
                <a16:creationId xmlns:a16="http://schemas.microsoft.com/office/drawing/2014/main" id="{2F4276D3-96C9-31D4-48C7-B272F1886CB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36592" y="179158"/>
            <a:ext cx="900000" cy="540000"/>
          </a:xfrm>
          <a:prstGeom prst="rect">
            <a:avLst/>
          </a:prstGeom>
          <a:ln>
            <a:noFill/>
          </a:ln>
        </p:spPr>
      </p:pic>
      <p:pic>
        <p:nvPicPr>
          <p:cNvPr id="9" name="Picture 8" descr="A graph with black dots and green arrows&#10;&#10;Description automatically generated">
            <a:extLst>
              <a:ext uri="{FF2B5EF4-FFF2-40B4-BE49-F238E27FC236}">
                <a16:creationId xmlns:a16="http://schemas.microsoft.com/office/drawing/2014/main" id="{67A7344B-704B-950B-0435-14C9F8B7C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141" y="1940964"/>
            <a:ext cx="3713451" cy="2970761"/>
          </a:xfrm>
          <a:prstGeom prst="rect">
            <a:avLst/>
          </a:prstGeom>
        </p:spPr>
      </p:pic>
      <p:sp>
        <p:nvSpPr>
          <p:cNvPr id="10" name="TextBox 9">
            <a:extLst>
              <a:ext uri="{FF2B5EF4-FFF2-40B4-BE49-F238E27FC236}">
                <a16:creationId xmlns:a16="http://schemas.microsoft.com/office/drawing/2014/main" id="{60143925-ABDD-54EC-F0A0-50EB7191AB54}"/>
              </a:ext>
            </a:extLst>
          </p:cNvPr>
          <p:cNvSpPr txBox="1"/>
          <p:nvPr/>
        </p:nvSpPr>
        <p:spPr>
          <a:xfrm>
            <a:off x="457201" y="2506778"/>
            <a:ext cx="3578968" cy="1200329"/>
          </a:xfrm>
          <a:prstGeom prst="rect">
            <a:avLst/>
          </a:prstGeom>
          <a:noFill/>
        </p:spPr>
        <p:txBody>
          <a:bodyPr wrap="square" rtlCol="0">
            <a:spAutoFit/>
          </a:bodyPr>
          <a:lstStyle/>
          <a:p>
            <a:r>
              <a:rPr lang="en-GB" dirty="0">
                <a:solidFill>
                  <a:srgbClr val="376192"/>
                </a:solidFill>
              </a:rPr>
              <a:t>Hard x-ray energy and electron runway beam energy as a function of time showing the effect of the Neon gas puff</a:t>
            </a:r>
          </a:p>
        </p:txBody>
      </p:sp>
    </p:spTree>
    <p:extLst>
      <p:ext uri="{BB962C8B-B14F-4D97-AF65-F5344CB8AC3E}">
        <p14:creationId xmlns:p14="http://schemas.microsoft.com/office/powerpoint/2010/main" val="70030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GB" dirty="0"/>
              <a:t>Thank you for your attention </a:t>
            </a:r>
          </a:p>
        </p:txBody>
      </p:sp>
      <p:sp>
        <p:nvSpPr>
          <p:cNvPr id="3" name="Text Placeholder 2"/>
          <p:cNvSpPr>
            <a:spLocks noGrp="1"/>
          </p:cNvSpPr>
          <p:nvPr>
            <p:ph type="body" sz="quarter" idx="13"/>
          </p:nvPr>
        </p:nvSpPr>
        <p:spPr/>
        <p:txBody>
          <a:bodyPr/>
          <a:lstStyle/>
          <a:p>
            <a:endParaRPr lang="fr-FR"/>
          </a:p>
        </p:txBody>
      </p:sp>
      <p:sp>
        <p:nvSpPr>
          <p:cNvPr id="4" name="Text Placeholder 3"/>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139289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Outline</a:t>
            </a:r>
          </a:p>
        </p:txBody>
      </p:sp>
      <p:sp>
        <p:nvSpPr>
          <p:cNvPr id="6" name="Text Placeholder 5"/>
          <p:cNvSpPr>
            <a:spLocks noGrp="1"/>
          </p:cNvSpPr>
          <p:nvPr>
            <p:ph type="body" sz="quarter" idx="13"/>
          </p:nvPr>
        </p:nvSpPr>
        <p:spPr/>
        <p:txBody>
          <a:bodyPr/>
          <a:lstStyle/>
          <a:p>
            <a:r>
              <a:rPr lang="en-GB" dirty="0"/>
              <a:t>Membership</a:t>
            </a:r>
          </a:p>
          <a:p>
            <a:r>
              <a:rPr lang="en-GB" dirty="0"/>
              <a:t>Meetings</a:t>
            </a:r>
          </a:p>
          <a:p>
            <a:r>
              <a:rPr lang="en-GB" dirty="0"/>
              <a:t>Participation of the private sector</a:t>
            </a:r>
          </a:p>
          <a:p>
            <a:r>
              <a:rPr lang="en-GB" dirty="0"/>
              <a:t>CICLOP: A Joint Task of the Co-operation between CTP and SH</a:t>
            </a:r>
          </a:p>
          <a:p>
            <a:r>
              <a:rPr lang="en-GB" dirty="0"/>
              <a:t>Highlights </a:t>
            </a:r>
          </a:p>
          <a:p>
            <a:endParaRPr lang="en-GB" dirty="0"/>
          </a:p>
          <a:p>
            <a:endParaRPr lang="en-GB" dirty="0"/>
          </a:p>
        </p:txBody>
      </p:sp>
    </p:spTree>
    <p:extLst>
      <p:ext uri="{BB962C8B-B14F-4D97-AF65-F5344CB8AC3E}">
        <p14:creationId xmlns:p14="http://schemas.microsoft.com/office/powerpoint/2010/main" val="94874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80974" y="74031"/>
            <a:ext cx="8316913" cy="434767"/>
          </a:xfrm>
        </p:spPr>
        <p:txBody>
          <a:bodyPr/>
          <a:lstStyle/>
          <a:p>
            <a:r>
              <a:rPr lang="en-GB"/>
              <a:t>Membership</a:t>
            </a:r>
          </a:p>
        </p:txBody>
      </p:sp>
      <p:sp>
        <p:nvSpPr>
          <p:cNvPr id="6" name="Text Placeholder 5"/>
          <p:cNvSpPr>
            <a:spLocks noGrp="1"/>
          </p:cNvSpPr>
          <p:nvPr>
            <p:ph type="body" sz="quarter" idx="13"/>
          </p:nvPr>
        </p:nvSpPr>
        <p:spPr>
          <a:xfrm>
            <a:off x="261023" y="603042"/>
            <a:ext cx="6748032" cy="4132263"/>
          </a:xfrm>
        </p:spPr>
        <p:txBody>
          <a:bodyPr/>
          <a:lstStyle/>
          <a:p>
            <a:pPr marL="312738" indent="-357188"/>
            <a:r>
              <a:rPr lang="en-GB" sz="1800"/>
              <a:t>CTP TCP  has 9 Contracting Parties (CPs)4 IEA member countries: </a:t>
            </a:r>
          </a:p>
          <a:p>
            <a:pPr lvl="1" eaLnBrk="0" hangingPunct="0"/>
            <a:r>
              <a:rPr lang="en-GB" sz="1600">
                <a:solidFill>
                  <a:schemeClr val="tx1"/>
                </a:solidFill>
              </a:rPr>
              <a:t>Australian Nuclear Science and Technology Organisation (ANSTO), </a:t>
            </a:r>
            <a:r>
              <a:rPr lang="en-GB" sz="1600" b="1">
                <a:solidFill>
                  <a:schemeClr val="accent2"/>
                </a:solidFill>
              </a:rPr>
              <a:t>Australia</a:t>
            </a:r>
          </a:p>
          <a:p>
            <a:pPr lvl="1" eaLnBrk="0" hangingPunct="0"/>
            <a:r>
              <a:rPr lang="en-US" sz="1600">
                <a:solidFill>
                  <a:schemeClr val="tx1"/>
                </a:solidFill>
              </a:rPr>
              <a:t>National Institutes for Quantum and Radiological Science and Technology (QST), </a:t>
            </a:r>
            <a:r>
              <a:rPr lang="en-US" sz="1600" b="1">
                <a:solidFill>
                  <a:schemeClr val="accent2"/>
                </a:solidFill>
              </a:rPr>
              <a:t>Japan</a:t>
            </a:r>
          </a:p>
          <a:p>
            <a:pPr lvl="1" eaLnBrk="0" hangingPunct="0"/>
            <a:r>
              <a:rPr lang="en-US" sz="1600">
                <a:solidFill>
                  <a:schemeClr val="tx1"/>
                </a:solidFill>
              </a:rPr>
              <a:t>Korean Ministry of Education, Science and Technology (MEST), </a:t>
            </a:r>
            <a:r>
              <a:rPr lang="en-US" sz="1600" b="1">
                <a:solidFill>
                  <a:schemeClr val="accent2"/>
                </a:solidFill>
              </a:rPr>
              <a:t>Korea</a:t>
            </a:r>
            <a:endParaRPr lang="en-US" sz="1600">
              <a:solidFill>
                <a:schemeClr val="tx1"/>
              </a:solidFill>
            </a:endParaRPr>
          </a:p>
          <a:p>
            <a:pPr lvl="1" eaLnBrk="0" hangingPunct="0"/>
            <a:r>
              <a:rPr lang="en-US" sz="1600">
                <a:solidFill>
                  <a:schemeClr val="tx1"/>
                </a:solidFill>
              </a:rPr>
              <a:t>United States Department of Energy (USDOE), </a:t>
            </a:r>
            <a:r>
              <a:rPr lang="en-US" sz="1600" b="1">
                <a:solidFill>
                  <a:schemeClr val="accent2"/>
                </a:solidFill>
              </a:rPr>
              <a:t>United States</a:t>
            </a:r>
          </a:p>
          <a:p>
            <a:pPr lvl="1" eaLnBrk="0" hangingPunct="0"/>
            <a:r>
              <a:rPr lang="en-US" sz="1600"/>
              <a:t>Ecole </a:t>
            </a:r>
            <a:r>
              <a:rPr lang="en-US" sz="1600" err="1"/>
              <a:t>polytechnique</a:t>
            </a:r>
            <a:r>
              <a:rPr lang="en-US" sz="1600"/>
              <a:t> </a:t>
            </a:r>
            <a:r>
              <a:rPr lang="en-US" sz="1600" err="1"/>
              <a:t>fédérale</a:t>
            </a:r>
            <a:r>
              <a:rPr lang="en-US" sz="1600"/>
              <a:t> de Lausanne (EPFL), </a:t>
            </a:r>
            <a:r>
              <a:rPr lang="en-US" sz="1600" b="1">
                <a:solidFill>
                  <a:schemeClr val="accent2"/>
                </a:solidFill>
              </a:rPr>
              <a:t>Switzerland</a:t>
            </a:r>
          </a:p>
          <a:p>
            <a:pPr marL="312738" indent="-357188"/>
            <a:r>
              <a:rPr lang="en-GB" sz="1800"/>
              <a:t>1 partner country:</a:t>
            </a:r>
          </a:p>
          <a:p>
            <a:pPr marL="712788" lvl="1" indent="-357188"/>
            <a:r>
              <a:rPr lang="en-US" sz="1600">
                <a:solidFill>
                  <a:schemeClr val="tx1"/>
                </a:solidFill>
              </a:rPr>
              <a:t>The Institute for Plasma Research (IPR), </a:t>
            </a:r>
            <a:r>
              <a:rPr lang="en-US" sz="1600" b="1">
                <a:solidFill>
                  <a:schemeClr val="accent2"/>
                </a:solidFill>
              </a:rPr>
              <a:t>India</a:t>
            </a:r>
            <a:endParaRPr lang="en-GB" sz="1600">
              <a:solidFill>
                <a:schemeClr val="tx1"/>
              </a:solidFill>
            </a:endParaRPr>
          </a:p>
          <a:p>
            <a:pPr marL="312738" indent="-357188"/>
            <a:r>
              <a:rPr lang="en-GB" sz="1800"/>
              <a:t>4 International Organizations: </a:t>
            </a:r>
          </a:p>
          <a:p>
            <a:pPr marL="712788" lvl="1" indent="-357188"/>
            <a:r>
              <a:rPr lang="en-US" sz="1600">
                <a:solidFill>
                  <a:schemeClr val="tx1"/>
                </a:solidFill>
              </a:rPr>
              <a:t>European Atomic Energy Community (Euratom), </a:t>
            </a:r>
            <a:r>
              <a:rPr lang="en-US" sz="1600" b="1">
                <a:solidFill>
                  <a:schemeClr val="accent2"/>
                </a:solidFill>
              </a:rPr>
              <a:t>European Union</a:t>
            </a:r>
          </a:p>
          <a:p>
            <a:pPr marL="712788" lvl="1" indent="-357188"/>
            <a:r>
              <a:rPr lang="en-US" sz="1600"/>
              <a:t>ITER </a:t>
            </a:r>
            <a:r>
              <a:rPr lang="en-US" sz="1600" b="1">
                <a:solidFill>
                  <a:schemeClr val="accent2"/>
                </a:solidFill>
              </a:rPr>
              <a:t>China</a:t>
            </a:r>
            <a:r>
              <a:rPr lang="en-US" sz="1600">
                <a:solidFill>
                  <a:schemeClr val="tx1"/>
                </a:solidFill>
              </a:rPr>
              <a:t> Domestic Agency (CNDA)</a:t>
            </a:r>
          </a:p>
          <a:p>
            <a:pPr marL="712788" lvl="1" indent="-357188"/>
            <a:r>
              <a:rPr lang="en-US" sz="1600" b="1">
                <a:solidFill>
                  <a:schemeClr val="accent2"/>
                </a:solidFill>
              </a:rPr>
              <a:t>ITER</a:t>
            </a:r>
            <a:r>
              <a:rPr lang="en-US" sz="1600">
                <a:solidFill>
                  <a:schemeClr val="tx1"/>
                </a:solidFill>
              </a:rPr>
              <a:t> Organization</a:t>
            </a:r>
          </a:p>
          <a:p>
            <a:pPr marL="712788" lvl="1" indent="-357188"/>
            <a:endParaRPr lang="en-US" sz="1600">
              <a:solidFill>
                <a:schemeClr val="tx1"/>
              </a:solidFill>
            </a:endParaRPr>
          </a:p>
        </p:txBody>
      </p:sp>
      <p:pic>
        <p:nvPicPr>
          <p:cNvPr id="2" name="Picture 1">
            <a:extLst>
              <a:ext uri="{FF2B5EF4-FFF2-40B4-BE49-F238E27FC236}">
                <a16:creationId xmlns:a16="http://schemas.microsoft.com/office/drawing/2014/main" id="{2583D9CB-3359-C8A2-82BA-85E379E5DEE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975483" y="831309"/>
            <a:ext cx="900000" cy="540000"/>
          </a:xfrm>
          <a:prstGeom prst="rect">
            <a:avLst/>
          </a:prstGeom>
          <a:ln>
            <a:noFill/>
          </a:ln>
        </p:spPr>
      </p:pic>
      <p:pic>
        <p:nvPicPr>
          <p:cNvPr id="3" name="Picture 2">
            <a:extLst>
              <a:ext uri="{FF2B5EF4-FFF2-40B4-BE49-F238E27FC236}">
                <a16:creationId xmlns:a16="http://schemas.microsoft.com/office/drawing/2014/main" id="{DFD9E30A-48AC-2CB0-E58B-FB8B89EF4CD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984083" y="1215818"/>
            <a:ext cx="898894" cy="540000"/>
          </a:xfrm>
          <a:prstGeom prst="rect">
            <a:avLst/>
          </a:prstGeom>
          <a:ln>
            <a:noFill/>
          </a:ln>
        </p:spPr>
      </p:pic>
      <p:pic>
        <p:nvPicPr>
          <p:cNvPr id="4" name="Picture 3">
            <a:extLst>
              <a:ext uri="{FF2B5EF4-FFF2-40B4-BE49-F238E27FC236}">
                <a16:creationId xmlns:a16="http://schemas.microsoft.com/office/drawing/2014/main" id="{B607F4FC-BCD7-6CC6-A387-6AD40B69203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992433" y="1978884"/>
            <a:ext cx="900000" cy="540000"/>
          </a:xfrm>
          <a:prstGeom prst="rect">
            <a:avLst/>
          </a:prstGeom>
          <a:ln>
            <a:solidFill>
              <a:schemeClr val="tx1"/>
            </a:solidFill>
          </a:ln>
        </p:spPr>
      </p:pic>
      <p:pic>
        <p:nvPicPr>
          <p:cNvPr id="7" name="Picture 6">
            <a:extLst>
              <a:ext uri="{FF2B5EF4-FFF2-40B4-BE49-F238E27FC236}">
                <a16:creationId xmlns:a16="http://schemas.microsoft.com/office/drawing/2014/main" id="{0F7D7646-B927-7B99-1A65-DDC3D6516777}"/>
              </a:ext>
            </a:extLst>
          </p:cNvPr>
          <p:cNvPicPr>
            <a:picLocks/>
          </p:cNvPicPr>
          <p:nvPr/>
        </p:nvPicPr>
        <p:blipFill rotWithShape="1">
          <a:blip r:embed="rId5" cstate="print">
            <a:extLst>
              <a:ext uri="{28A0092B-C50C-407E-A947-70E740481C1C}">
                <a14:useLocalDpi xmlns:a14="http://schemas.microsoft.com/office/drawing/2010/main" val="0"/>
              </a:ext>
            </a:extLst>
          </a:blip>
          <a:srcRect l="-172" t="-2829" r="2803" b="2829"/>
          <a:stretch/>
        </p:blipFill>
        <p:spPr>
          <a:xfrm>
            <a:off x="6977105" y="1488668"/>
            <a:ext cx="900000" cy="540000"/>
          </a:xfrm>
          <a:prstGeom prst="rect">
            <a:avLst/>
          </a:prstGeom>
          <a:ln>
            <a:noFill/>
          </a:ln>
        </p:spPr>
      </p:pic>
      <p:pic>
        <p:nvPicPr>
          <p:cNvPr id="8" name="Picture 7">
            <a:extLst>
              <a:ext uri="{FF2B5EF4-FFF2-40B4-BE49-F238E27FC236}">
                <a16:creationId xmlns:a16="http://schemas.microsoft.com/office/drawing/2014/main" id="{8576E2E2-312C-4BBF-DFC8-93F427BD9638}"/>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971761" y="2755789"/>
            <a:ext cx="900000" cy="540000"/>
          </a:xfrm>
          <a:prstGeom prst="rect">
            <a:avLst/>
          </a:prstGeom>
          <a:ln>
            <a:noFill/>
          </a:ln>
        </p:spPr>
      </p:pic>
      <p:pic>
        <p:nvPicPr>
          <p:cNvPr id="10" name="Picture 4" descr="Afbeeldingsresultaat voor flag australia vector">
            <a:extLst>
              <a:ext uri="{FF2B5EF4-FFF2-40B4-BE49-F238E27FC236}">
                <a16:creationId xmlns:a16="http://schemas.microsoft.com/office/drawing/2014/main" id="{6CFD6918-24A1-8E50-13EA-C4E27764689B}"/>
              </a:ext>
            </a:extLst>
          </p:cNvPr>
          <p:cNvPicPr>
            <a:picLocks noChangeArrowheads="1"/>
          </p:cNvPicPr>
          <p:nvPr/>
        </p:nvPicPr>
        <p:blipFill rotWithShape="1">
          <a:blip r:embed="rId7">
            <a:extLst>
              <a:ext uri="{28A0092B-C50C-407E-A947-70E740481C1C}">
                <a14:useLocalDpi xmlns:a14="http://schemas.microsoft.com/office/drawing/2010/main" val="0"/>
              </a:ext>
            </a:extLst>
          </a:blip>
          <a:srcRect l="2594" t="26664" r="3180" b="26997"/>
          <a:stretch/>
        </p:blipFill>
        <p:spPr bwMode="auto">
          <a:xfrm>
            <a:off x="6952447" y="3132921"/>
            <a:ext cx="900000" cy="54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12" descr="A red flag with a white cross&#10;&#10;Description automatically generated">
            <a:extLst>
              <a:ext uri="{FF2B5EF4-FFF2-40B4-BE49-F238E27FC236}">
                <a16:creationId xmlns:a16="http://schemas.microsoft.com/office/drawing/2014/main" id="{FC04E035-105C-ECA4-7797-39ECEACE6EC1}"/>
              </a:ext>
            </a:extLst>
          </p:cNvPr>
          <p:cNvPicPr>
            <a:picLocks/>
          </p:cNvPicPr>
          <p:nvPr/>
        </p:nvPicPr>
        <p:blipFill rotWithShape="1">
          <a:blip r:embed="rId8">
            <a:extLst>
              <a:ext uri="{28A0092B-C50C-407E-A947-70E740481C1C}">
                <a14:useLocalDpi xmlns:a14="http://schemas.microsoft.com/office/drawing/2010/main" val="0"/>
              </a:ext>
            </a:extLst>
          </a:blip>
          <a:srcRect l="1943" t="2333" b="1"/>
          <a:stretch/>
        </p:blipFill>
        <p:spPr>
          <a:xfrm>
            <a:off x="7993175" y="3540099"/>
            <a:ext cx="900000" cy="540000"/>
          </a:xfrm>
          <a:prstGeom prst="rect">
            <a:avLst/>
          </a:prstGeom>
          <a:ln>
            <a:noFill/>
          </a:ln>
        </p:spPr>
      </p:pic>
      <p:pic>
        <p:nvPicPr>
          <p:cNvPr id="15" name="Picture 14" descr="A red circle with white background&#10;&#10;Description automatically generated">
            <a:extLst>
              <a:ext uri="{FF2B5EF4-FFF2-40B4-BE49-F238E27FC236}">
                <a16:creationId xmlns:a16="http://schemas.microsoft.com/office/drawing/2014/main" id="{5584B068-A7B6-1BCC-04DD-1DE3B1A8B878}"/>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975483" y="2298668"/>
            <a:ext cx="900000" cy="540000"/>
          </a:xfrm>
          <a:prstGeom prst="rect">
            <a:avLst/>
          </a:prstGeom>
          <a:ln>
            <a:solidFill>
              <a:schemeClr val="tx1"/>
            </a:solidFill>
          </a:ln>
        </p:spPr>
      </p:pic>
      <p:pic>
        <p:nvPicPr>
          <p:cNvPr id="19" name="Picture 18" descr="A yellow and black logo&#10;&#10;Description automatically generated">
            <a:extLst>
              <a:ext uri="{FF2B5EF4-FFF2-40B4-BE49-F238E27FC236}">
                <a16:creationId xmlns:a16="http://schemas.microsoft.com/office/drawing/2014/main" id="{D02F28B6-E6AC-9ADD-0A03-69DD03790F11}"/>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6952447" y="3824800"/>
            <a:ext cx="1080000" cy="540000"/>
          </a:xfrm>
          <a:prstGeom prst="rect">
            <a:avLst/>
          </a:prstGeom>
          <a:ln>
            <a:noFill/>
          </a:ln>
        </p:spPr>
      </p:pic>
    </p:spTree>
    <p:extLst>
      <p:ext uri="{BB962C8B-B14F-4D97-AF65-F5344CB8AC3E}">
        <p14:creationId xmlns:p14="http://schemas.microsoft.com/office/powerpoint/2010/main" val="90681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Membership</a:t>
            </a:r>
          </a:p>
          <a:p>
            <a:endParaRPr lang="en-GB"/>
          </a:p>
        </p:txBody>
      </p:sp>
      <p:sp>
        <p:nvSpPr>
          <p:cNvPr id="6" name="Text Placeholder 5"/>
          <p:cNvSpPr>
            <a:spLocks noGrp="1"/>
          </p:cNvSpPr>
          <p:nvPr>
            <p:ph type="body" sz="quarter" idx="13"/>
          </p:nvPr>
        </p:nvSpPr>
        <p:spPr>
          <a:xfrm>
            <a:off x="250826" y="779463"/>
            <a:ext cx="8316912" cy="4132262"/>
          </a:xfrm>
        </p:spPr>
        <p:txBody>
          <a:bodyPr/>
          <a:lstStyle/>
          <a:p>
            <a:pPr algn="just">
              <a:lnSpc>
                <a:spcPts val="2360"/>
              </a:lnSpc>
            </a:pPr>
            <a:r>
              <a:rPr lang="en-GB" sz="1800" b="1">
                <a:solidFill>
                  <a:srgbClr val="376192"/>
                </a:solidFill>
              </a:rPr>
              <a:t>Switzerland</a:t>
            </a:r>
            <a:r>
              <a:rPr lang="en-GB" sz="1800"/>
              <a:t> joined the CTP TCP officially as a Contracting Party on 18</a:t>
            </a:r>
            <a:r>
              <a:rPr lang="en-GB" sz="1800" baseline="30000"/>
              <a:t>th</a:t>
            </a:r>
            <a:r>
              <a:rPr lang="en-GB" sz="1800"/>
              <a:t> October 2022 and the nominated representatives from </a:t>
            </a:r>
            <a:r>
              <a:rPr lang="en-GB" sz="1800" b="1">
                <a:solidFill>
                  <a:srgbClr val="376192"/>
                </a:solidFill>
              </a:rPr>
              <a:t>Switzerland</a:t>
            </a:r>
            <a:r>
              <a:rPr lang="en-GB" sz="1800"/>
              <a:t> are Ambrogio Fasoli and Paolo Ricci. </a:t>
            </a:r>
          </a:p>
          <a:p>
            <a:pPr algn="just">
              <a:lnSpc>
                <a:spcPts val="2500"/>
              </a:lnSpc>
            </a:pPr>
            <a:r>
              <a:rPr lang="en-GB" sz="1800"/>
              <a:t>The IEA CTP TCP Executive Committee approved by the written procedure ending on 31</a:t>
            </a:r>
            <a:r>
              <a:rPr lang="en-GB" sz="1800" baseline="30000"/>
              <a:t>st</a:t>
            </a:r>
            <a:r>
              <a:rPr lang="en-GB" sz="1800"/>
              <a:t> August 2022 to invite the Government of United Kingdom to join the CTP TCP as a Contracting Party.  </a:t>
            </a:r>
          </a:p>
          <a:p>
            <a:pPr algn="just">
              <a:lnSpc>
                <a:spcPts val="2360"/>
              </a:lnSpc>
            </a:pPr>
            <a:r>
              <a:rPr lang="en-GB" sz="1800"/>
              <a:t>Exchanges between IEA and the </a:t>
            </a:r>
            <a:r>
              <a:rPr lang="en-GB" sz="1800" b="1">
                <a:solidFill>
                  <a:srgbClr val="376192"/>
                </a:solidFill>
              </a:rPr>
              <a:t>United Kingdom</a:t>
            </a:r>
            <a:r>
              <a:rPr lang="en-GB" sz="1800"/>
              <a:t> Government are ongoing and the </a:t>
            </a:r>
            <a:r>
              <a:rPr lang="en-GB" sz="1800" b="1">
                <a:solidFill>
                  <a:srgbClr val="376192"/>
                </a:solidFill>
              </a:rPr>
              <a:t>United Kingdom</a:t>
            </a:r>
            <a:r>
              <a:rPr lang="en-GB" sz="1800"/>
              <a:t> have informed the IEA in January 2024 that clearance have been received to proceed with the membership process in order to join the CTP, ESEFP, FM, NTFR, PWI and ST TCPs. The IEA are still waiting to receive the formal paperwork, but the process should be completed soon.</a:t>
            </a:r>
          </a:p>
        </p:txBody>
      </p:sp>
    </p:spTree>
    <p:extLst>
      <p:ext uri="{BB962C8B-B14F-4D97-AF65-F5344CB8AC3E}">
        <p14:creationId xmlns:p14="http://schemas.microsoft.com/office/powerpoint/2010/main" val="125847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Meetings</a:t>
            </a:r>
            <a:endParaRPr lang="en-GB">
              <a:effectLst/>
              <a:latin typeface="Calibri" panose="020F0502020204030204" pitchFamily="34" charset="0"/>
              <a:ea typeface="SimSun" panose="02010600030101010101" pitchFamily="2" charset="-122"/>
              <a:cs typeface="Times New Roman" panose="02020603050405020304" pitchFamily="18" charset="0"/>
            </a:endParaRPr>
          </a:p>
          <a:p>
            <a:endParaRPr lang="en-GB"/>
          </a:p>
        </p:txBody>
      </p:sp>
      <p:sp>
        <p:nvSpPr>
          <p:cNvPr id="6" name="Text Placeholder 5"/>
          <p:cNvSpPr>
            <a:spLocks noGrp="1"/>
          </p:cNvSpPr>
          <p:nvPr>
            <p:ph type="body" sz="quarter" idx="13"/>
          </p:nvPr>
        </p:nvSpPr>
        <p:spPr/>
        <p:txBody>
          <a:bodyPr/>
          <a:lstStyle/>
          <a:p>
            <a:pPr marL="342900" lvl="0" indent="-342900" algn="just" eaLnBrk="0" fontAlgn="base" hangingPunct="0">
              <a:lnSpc>
                <a:spcPct val="150000"/>
              </a:lnSpc>
              <a:spcAft>
                <a:spcPts val="600"/>
              </a:spcAft>
              <a:buFont typeface="Symbol" pitchFamily="2" charset="2"/>
              <a:buChar char=""/>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1">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Executive Committee Meeting </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the ITER Organisation Headquarters, St. Paul-</a:t>
            </a:r>
            <a:r>
              <a:rPr lang="en-GB" sz="18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lez</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-Durance, France, Thursday 20</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December 2023 </a:t>
            </a:r>
            <a:endParaRPr lang="en-GB" sz="18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eaLnBrk="0" fontAlgn="base" hangingPunct="0">
              <a:lnSpc>
                <a:spcPct val="150000"/>
              </a:lnSpc>
              <a:spcAft>
                <a:spcPts val="600"/>
              </a:spcAft>
              <a:buFont typeface="Symbol" pitchFamily="2" charset="2"/>
              <a:buChar char=""/>
            </a:pP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meeting of the </a:t>
            </a:r>
            <a:r>
              <a:rPr lang="en-GB" sz="1800" b="1">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International Tokamak Physics Activity Coordinating Commi</a:t>
            </a:r>
            <a:r>
              <a:rPr lang="en-GB" sz="180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ttee</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(ITPA CC)</a:t>
            </a:r>
            <a:r>
              <a:rPr lang="en-GB" sz="1800">
                <a:ea typeface="SimSun" panose="02010600030101010101" pitchFamily="2" charset="-122"/>
                <a:cs typeface="Times New Roman" panose="02020603050405020304" pitchFamily="18" charset="0"/>
              </a:rPr>
              <a:t> </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14</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ITPA meeting for Joint Experiments at the ITER Organisation Headquarters, St. Paul-</a:t>
            </a:r>
            <a:r>
              <a:rPr lang="en-GB" sz="18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lez</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-Durance, France, 18</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December 2023</a:t>
            </a:r>
            <a:endParaRPr lang="en-GB" sz="1800">
              <a:effectLst/>
              <a:latin typeface="Calibri" panose="020F0502020204030204" pitchFamily="34" charset="0"/>
              <a:ea typeface="SimSun" panose="02010600030101010101" pitchFamily="2" charset="-122"/>
              <a:cs typeface="Times New Roman" panose="02020603050405020304" pitchFamily="18" charset="0"/>
            </a:endParaRPr>
          </a:p>
          <a:p>
            <a:endParaRPr lang="en-GB"/>
          </a:p>
        </p:txBody>
      </p:sp>
    </p:spTree>
    <p:extLst>
      <p:ext uri="{BB962C8B-B14F-4D97-AF65-F5344CB8AC3E}">
        <p14:creationId xmlns:p14="http://schemas.microsoft.com/office/powerpoint/2010/main" val="189882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Participation of the private sector</a:t>
            </a:r>
          </a:p>
          <a:p>
            <a:endParaRPr lang="en-GB"/>
          </a:p>
        </p:txBody>
      </p:sp>
      <p:sp>
        <p:nvSpPr>
          <p:cNvPr id="6" name="Text Placeholder 5"/>
          <p:cNvSpPr>
            <a:spLocks noGrp="1"/>
          </p:cNvSpPr>
          <p:nvPr>
            <p:ph type="body" sz="quarter" idx="13"/>
          </p:nvPr>
        </p:nvSpPr>
        <p:spPr>
          <a:xfrm>
            <a:off x="250826" y="779463"/>
            <a:ext cx="8316912" cy="4132262"/>
          </a:xfrm>
        </p:spPr>
        <p:txBody>
          <a:bodyPr/>
          <a:lstStyle/>
          <a:p>
            <a:pPr marL="457200" algn="just" eaLnBrk="0" fontAlgn="base" hangingPunct="0">
              <a:lnSpc>
                <a:spcPct val="150000"/>
              </a:lnSpc>
              <a:spcAft>
                <a:spcPts val="600"/>
              </a:spcAft>
            </a:pPr>
            <a:r>
              <a:rPr lang="en-GB" sz="1800">
                <a:effectLst/>
                <a:latin typeface="Calibri" panose="020F0502020204030204" pitchFamily="34" charset="0"/>
                <a:ea typeface="SimSun" panose="02010600030101010101" pitchFamily="2" charset="-122"/>
                <a:cs typeface="Times New Roman" panose="02020603050405020304" pitchFamily="18" charset="0"/>
              </a:rPr>
              <a:t>At the 2</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a:effectLst/>
                <a:latin typeface="Calibri" panose="020F0502020204030204" pitchFamily="34" charset="0"/>
                <a:ea typeface="SimSun" panose="02010600030101010101" pitchFamily="2" charset="-122"/>
                <a:cs typeface="Times New Roman" panose="02020603050405020304" pitchFamily="18" charset="0"/>
              </a:rPr>
              <a:t>ITPA Coordinating Committee (ITPA CC) and the </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r>
              <a:rPr lang="en-GB"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a:effectLst/>
                <a:latin typeface="Calibri" panose="020F0502020204030204" pitchFamily="34" charset="0"/>
                <a:ea typeface="SimSun" panose="02010600030101010101" pitchFamily="2" charset="-122"/>
                <a:cs typeface="Times New Roman" panose="02020603050405020304" pitchFamily="18" charset="0"/>
              </a:rPr>
              <a:t>CTP TCP Executive Committee meeting, the US communicated the interest of private companies to have the option to be involved in the ongoing CTP activities, such as the International Tokamak Physics Activities (ITPA). </a:t>
            </a:r>
          </a:p>
          <a:p>
            <a:pPr marL="277812" indent="0" algn="just" eaLnBrk="0" fontAlgn="base" hangingPunct="0">
              <a:lnSpc>
                <a:spcPct val="150000"/>
              </a:lnSpc>
              <a:spcAft>
                <a:spcPts val="600"/>
              </a:spcAft>
              <a:buNone/>
            </a:pPr>
            <a:endParaRPr lang="en-GB" sz="1800">
              <a:effectLst/>
              <a:latin typeface="Calibri" panose="020F0502020204030204" pitchFamily="34" charset="0"/>
              <a:ea typeface="SimSun" panose="02010600030101010101" pitchFamily="2" charset="-122"/>
              <a:cs typeface="Times New Roman" panose="02020603050405020304" pitchFamily="18" charset="0"/>
            </a:endParaRPr>
          </a:p>
          <a:p>
            <a:pPr marL="457200" algn="just" eaLnBrk="0" fontAlgn="base" hangingPunct="0">
              <a:lnSpc>
                <a:spcPct val="150000"/>
              </a:lnSpc>
              <a:spcAft>
                <a:spcPts val="600"/>
              </a:spcAft>
            </a:pPr>
            <a:r>
              <a:rPr lang="en-GB" sz="1800">
                <a:effectLst/>
                <a:latin typeface="Calibri" panose="020F0502020204030204" pitchFamily="34" charset="0"/>
                <a:ea typeface="SimSun" panose="02010600030101010101" pitchFamily="2" charset="-122"/>
                <a:cs typeface="Times New Roman" panose="02020603050405020304" pitchFamily="18" charset="0"/>
              </a:rPr>
              <a:t>The modernization of the IEA CTP Implementation Agreement put in place the "limited sponsor" framework.</a:t>
            </a:r>
          </a:p>
        </p:txBody>
      </p:sp>
    </p:spTree>
    <p:extLst>
      <p:ext uri="{BB962C8B-B14F-4D97-AF65-F5344CB8AC3E}">
        <p14:creationId xmlns:p14="http://schemas.microsoft.com/office/powerpoint/2010/main" val="353809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Participation of the private sector</a:t>
            </a:r>
          </a:p>
          <a:p>
            <a:endParaRPr lang="en-GB"/>
          </a:p>
        </p:txBody>
      </p:sp>
      <p:sp>
        <p:nvSpPr>
          <p:cNvPr id="6" name="Text Placeholder 5"/>
          <p:cNvSpPr>
            <a:spLocks noGrp="1"/>
          </p:cNvSpPr>
          <p:nvPr>
            <p:ph type="body" sz="quarter" idx="13"/>
          </p:nvPr>
        </p:nvSpPr>
        <p:spPr>
          <a:xfrm>
            <a:off x="250826" y="779463"/>
            <a:ext cx="8316912" cy="4132262"/>
          </a:xfrm>
        </p:spPr>
        <p:txBody>
          <a:bodyPr/>
          <a:lstStyle/>
          <a:p>
            <a:pPr marL="457200" algn="just" eaLnBrk="0" fontAlgn="base" hangingPunct="0">
              <a:lnSpc>
                <a:spcPct val="150000"/>
              </a:lnSpc>
              <a:spcAft>
                <a:spcPts val="600"/>
              </a:spcAft>
            </a:pPr>
            <a:r>
              <a:rPr lang="en-GB" sz="1800" dirty="0">
                <a:ea typeface="SimSun" panose="02010600030101010101" pitchFamily="2" charset="-122"/>
                <a:cs typeface="Times New Roman" panose="02020603050405020304" pitchFamily="18" charset="0"/>
              </a:rPr>
              <a:t>T</a:t>
            </a:r>
            <a:r>
              <a:rPr lang="en-GB" sz="1800" dirty="0">
                <a:effectLst/>
                <a:latin typeface="Calibri" panose="020F0502020204030204" pitchFamily="34" charset="0"/>
                <a:ea typeface="SimSun" panose="02010600030101010101" pitchFamily="2" charset="-122"/>
                <a:cs typeface="Times New Roman" panose="02020603050405020304" pitchFamily="18" charset="0"/>
              </a:rPr>
              <a:t>he "limited sponsor" framework is a streamlined procedure for involvement by a non-contracting party in one the TCP workstream for a period of less than three years.</a:t>
            </a:r>
            <a:endParaRPr lang="en-GB" sz="1800" dirty="0">
              <a:solidFill>
                <a:srgbClr val="000000"/>
              </a:solidFill>
              <a:ea typeface="MS Mincho" panose="02020609040205080304" pitchFamily="49" charset="-128"/>
              <a:cs typeface="Times New Roman" panose="02020603050405020304" pitchFamily="18" charset="0"/>
            </a:endParaRPr>
          </a:p>
          <a:p>
            <a:pPr marL="457200" algn="just" eaLnBrk="0" fontAlgn="base" hangingPunct="0">
              <a:lnSpc>
                <a:spcPct val="150000"/>
              </a:lnSpc>
              <a:spcAft>
                <a:spcPts val="600"/>
              </a:spcAft>
            </a:pPr>
            <a:r>
              <a:rPr lang="en-GB" sz="1800" dirty="0">
                <a:solidFill>
                  <a:srgbClr val="000000"/>
                </a:solidFill>
                <a:effectLst/>
                <a:ea typeface="MS Mincho" panose="02020609040205080304" pitchFamily="49" charset="-128"/>
              </a:rPr>
              <a:t>The US suggested to the ITPA Coordinating Committee </a:t>
            </a:r>
            <a:r>
              <a:rPr lang="en-GB" sz="1800" dirty="0">
                <a:solidFill>
                  <a:srgbClr val="000000"/>
                </a:solidFill>
                <a:effectLst/>
                <a:ea typeface="SimSun" panose="02010600030101010101" pitchFamily="2" charset="-122"/>
              </a:rPr>
              <a:t>that a </a:t>
            </a:r>
            <a:r>
              <a:rPr lang="en-GB" sz="1800" dirty="0">
                <a:solidFill>
                  <a:srgbClr val="000000"/>
                </a:solidFill>
                <a:effectLst/>
                <a:ea typeface="MS Mincho" panose="02020609040205080304" pitchFamily="49" charset="-128"/>
              </a:rPr>
              <a:t>working group be formed to establish an explicit procedure to facilitate private sector involvement in the ITPA. </a:t>
            </a:r>
          </a:p>
          <a:p>
            <a:pPr marL="457200" algn="just" eaLnBrk="0" fontAlgn="base" hangingPunct="0">
              <a:lnSpc>
                <a:spcPct val="150000"/>
              </a:lnSpc>
              <a:spcAft>
                <a:spcPts val="600"/>
              </a:spcAft>
            </a:pPr>
            <a:r>
              <a:rPr lang="en-GB" sz="1800" dirty="0">
                <a:solidFill>
                  <a:srgbClr val="000000"/>
                </a:solidFill>
                <a:effectLst/>
                <a:ea typeface="SimSun" panose="02010600030101010101" pitchFamily="2" charset="-122"/>
              </a:rPr>
              <a:t>The CTP TCP Executive Committee </a:t>
            </a:r>
            <a:r>
              <a:rPr lang="en-GB" sz="1800" b="0" i="0" dirty="0">
                <a:solidFill>
                  <a:srgbClr val="000000"/>
                </a:solidFill>
                <a:effectLst/>
              </a:rPr>
              <a:t>agreed to follow up the outcome of the Working Group and explore the possibilities within the CTP TCP for utilising the “limited sponsor” framework.</a:t>
            </a:r>
            <a:endParaRPr lang="en-GB" sz="1800" dirty="0">
              <a:effectLst/>
              <a:ea typeface="SimSun" panose="02010600030101010101" pitchFamily="2" charset="-122"/>
            </a:endParaRPr>
          </a:p>
        </p:txBody>
      </p:sp>
    </p:spTree>
    <p:extLst>
      <p:ext uri="{BB962C8B-B14F-4D97-AF65-F5344CB8AC3E}">
        <p14:creationId xmlns:p14="http://schemas.microsoft.com/office/powerpoint/2010/main" val="11703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56951" y="231775"/>
            <a:ext cx="8316913" cy="434767"/>
          </a:xfrm>
        </p:spPr>
        <p:txBody>
          <a:bodyPr/>
          <a:lstStyle/>
          <a:p>
            <a:r>
              <a:rPr lang="en-GB" dirty="0"/>
              <a:t>CICLOP: A Joint Task of the Co-operation between CTP and SH</a:t>
            </a:r>
          </a:p>
          <a:p>
            <a:endParaRPr lang="en-GB" dirty="0"/>
          </a:p>
        </p:txBody>
      </p:sp>
      <p:sp>
        <p:nvSpPr>
          <p:cNvPr id="6" name="Text Placeholder 5"/>
          <p:cNvSpPr>
            <a:spLocks noGrp="1"/>
          </p:cNvSpPr>
          <p:nvPr>
            <p:ph type="body" sz="quarter" idx="13"/>
          </p:nvPr>
        </p:nvSpPr>
        <p:spPr>
          <a:xfrm>
            <a:off x="250825" y="927570"/>
            <a:ext cx="8316912" cy="3000486"/>
          </a:xfrm>
        </p:spPr>
        <p:txBody>
          <a:bodyPr/>
          <a:lstStyle/>
          <a:p>
            <a:pPr marL="457200" algn="just" eaLnBrk="0" fontAlgn="base" hangingPunct="0">
              <a:lnSpc>
                <a:spcPct val="150000"/>
              </a:lnSpc>
              <a:spcAft>
                <a:spcPts val="600"/>
              </a:spcAft>
            </a:pPr>
            <a:r>
              <a:rPr lang="en-GB" sz="1800" dirty="0">
                <a:effectLst/>
                <a:latin typeface="Calibri" panose="020F0502020204030204" pitchFamily="34" charset="0"/>
                <a:ea typeface="SimSun" panose="02010600030101010101" pitchFamily="2" charset="-122"/>
                <a:cs typeface="Times New Roman" panose="02020603050405020304" pitchFamily="18" charset="0"/>
              </a:rPr>
              <a:t>The IEA TCP CTP Executive Committee agreed to establish initially the CICLOP Joint Task including the parties that are members of both TCPs (CTP and SH), i.e. initially without the full participation of Korea with observer status and proposed to discuss in the meanwhile the options available to fully involve Korea as soon as possible.</a:t>
            </a:r>
          </a:p>
        </p:txBody>
      </p:sp>
    </p:spTree>
    <p:extLst>
      <p:ext uri="{BB962C8B-B14F-4D97-AF65-F5344CB8AC3E}">
        <p14:creationId xmlns:p14="http://schemas.microsoft.com/office/powerpoint/2010/main" val="111000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p:txBody>
      </p:sp>
      <p:sp>
        <p:nvSpPr>
          <p:cNvPr id="6" name="TextBox 5">
            <a:extLst>
              <a:ext uri="{FF2B5EF4-FFF2-40B4-BE49-F238E27FC236}">
                <a16:creationId xmlns:a16="http://schemas.microsoft.com/office/drawing/2014/main" id="{EE3E59A2-8E20-0729-8AA5-58F9FAA6278B}"/>
              </a:ext>
            </a:extLst>
          </p:cNvPr>
          <p:cNvSpPr txBox="1"/>
          <p:nvPr/>
        </p:nvSpPr>
        <p:spPr>
          <a:xfrm>
            <a:off x="545433" y="791112"/>
            <a:ext cx="8316913" cy="646331"/>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ITER project has continued making steady progress towards first plasma with most plant support systems now in the commissioning phase. </a:t>
            </a:r>
            <a:endParaRPr lang="en-GB" dirty="0"/>
          </a:p>
        </p:txBody>
      </p:sp>
      <p:pic>
        <p:nvPicPr>
          <p:cNvPr id="9" name="Picture 8" descr="A yellow and black logo&#10;&#10;Description automatically generated">
            <a:extLst>
              <a:ext uri="{FF2B5EF4-FFF2-40B4-BE49-F238E27FC236}">
                <a16:creationId xmlns:a16="http://schemas.microsoft.com/office/drawing/2014/main" id="{09801E7A-BFDF-575E-9CBD-2C002298F5F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889296" y="126542"/>
            <a:ext cx="1080000" cy="540000"/>
          </a:xfrm>
          <a:prstGeom prst="rect">
            <a:avLst/>
          </a:prstGeom>
          <a:ln>
            <a:noFill/>
          </a:ln>
        </p:spPr>
      </p:pic>
      <p:pic>
        <p:nvPicPr>
          <p:cNvPr id="15" name="Picture 14" descr="An aerial view of a factory&#10;&#10;Description automatically generated">
            <a:extLst>
              <a:ext uri="{FF2B5EF4-FFF2-40B4-BE49-F238E27FC236}">
                <a16:creationId xmlns:a16="http://schemas.microsoft.com/office/drawing/2014/main" id="{FD5CB9B7-1406-E423-0385-55C14A2225EC}"/>
              </a:ext>
            </a:extLst>
          </p:cNvPr>
          <p:cNvPicPr>
            <a:picLocks noChangeAspect="1"/>
          </p:cNvPicPr>
          <p:nvPr/>
        </p:nvPicPr>
        <p:blipFill rotWithShape="1">
          <a:blip r:embed="rId3">
            <a:extLst>
              <a:ext uri="{28A0092B-C50C-407E-A947-70E740481C1C}">
                <a14:useLocalDpi xmlns:a14="http://schemas.microsoft.com/office/drawing/2010/main" val="0"/>
              </a:ext>
            </a:extLst>
          </a:blip>
          <a:srcRect l="39" t="-228" r="726" b="8979"/>
          <a:stretch/>
        </p:blipFill>
        <p:spPr>
          <a:xfrm>
            <a:off x="825026" y="1609917"/>
            <a:ext cx="7713023" cy="2926457"/>
          </a:xfrm>
          <a:prstGeom prst="rect">
            <a:avLst/>
          </a:prstGeom>
        </p:spPr>
      </p:pic>
    </p:spTree>
    <p:extLst>
      <p:ext uri="{BB962C8B-B14F-4D97-AF65-F5344CB8AC3E}">
        <p14:creationId xmlns:p14="http://schemas.microsoft.com/office/powerpoint/2010/main" val="2690455112"/>
      </p:ext>
    </p:extLst>
  </p:cSld>
  <p:clrMapOvr>
    <a:masterClrMapping/>
  </p:clrMapOvr>
</p:sld>
</file>

<file path=ppt/theme/theme1.xml><?xml version="1.0" encoding="utf-8"?>
<a:theme xmlns:a="http://schemas.openxmlformats.org/drawingml/2006/main" name="GB - New branding v5 (2)">
  <a:themeElements>
    <a:clrScheme name="IEA template">
      <a:dk1>
        <a:srgbClr val="000000"/>
      </a:dk1>
      <a:lt1>
        <a:sysClr val="window" lastClr="FFFFFF"/>
      </a:lt1>
      <a:dk2>
        <a:srgbClr val="5EBB51"/>
      </a:dk2>
      <a:lt2>
        <a:srgbClr val="FFFFFF"/>
      </a:lt2>
      <a:accent1>
        <a:srgbClr val="5EBB51"/>
      </a:accent1>
      <a:accent2>
        <a:srgbClr val="4F81BD"/>
      </a:accent2>
      <a:accent3>
        <a:srgbClr val="F79646"/>
      </a:accent3>
      <a:accent4>
        <a:srgbClr val="002060"/>
      </a:accent4>
      <a:accent5>
        <a:srgbClr val="C00000"/>
      </a:accent5>
      <a:accent6>
        <a:srgbClr val="4BACC6"/>
      </a:accent6>
      <a:hlink>
        <a:srgbClr val="5EBB51"/>
      </a:hlink>
      <a:folHlink>
        <a:srgbClr val="5EBB51"/>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GB - New branding v5 (2)</Template>
  <TotalTime>966</TotalTime>
  <Words>964</Words>
  <Application>Microsoft Macintosh PowerPoint</Application>
  <PresentationFormat>On-screen Show (16:9)</PresentationFormat>
  <Paragraphs>67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MS Mincho</vt:lpstr>
      <vt:lpstr>SimSun</vt:lpstr>
      <vt:lpstr>Arial</vt:lpstr>
      <vt:lpstr>Calibri</vt:lpstr>
      <vt:lpstr>Segoe UI</vt:lpstr>
      <vt:lpstr>Symbol</vt:lpstr>
      <vt:lpstr>GB - New branding v5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Duarte Borba</cp:lastModifiedBy>
  <cp:revision>38</cp:revision>
  <cp:lastPrinted>2017-08-30T14:17:09Z</cp:lastPrinted>
  <dcterms:created xsi:type="dcterms:W3CDTF">2019-06-05T15:43:42Z</dcterms:created>
  <dcterms:modified xsi:type="dcterms:W3CDTF">2024-01-21T09:48:56Z</dcterms:modified>
</cp:coreProperties>
</file>